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4.xml" ContentType="application/vnd.openxmlformats-officedocument.presentationml.tags+xml"/>
  <Override PartName="/ppt/notesSlides/notesSlide16.xml" ContentType="application/vnd.openxmlformats-officedocument.presentationml.notesSlide+xml"/>
  <Override PartName="/ppt/tags/tag7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6.xml" ContentType="application/vnd.openxmlformats-officedocument.presentationml.tags+xml"/>
  <Override PartName="/ppt/notesSlides/notesSlide19.xml" ContentType="application/vnd.openxmlformats-officedocument.presentationml.notesSlide+xml"/>
  <Override PartName="/ppt/tags/tag7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78" r:id="rId3"/>
    <p:sldId id="272" r:id="rId4"/>
    <p:sldId id="273" r:id="rId5"/>
    <p:sldId id="279" r:id="rId6"/>
    <p:sldId id="257" r:id="rId7"/>
    <p:sldId id="280" r:id="rId8"/>
    <p:sldId id="261" r:id="rId9"/>
    <p:sldId id="281" r:id="rId10"/>
    <p:sldId id="282" r:id="rId11"/>
    <p:sldId id="283" r:id="rId12"/>
    <p:sldId id="284" r:id="rId13"/>
    <p:sldId id="285" r:id="rId14"/>
    <p:sldId id="286" r:id="rId15"/>
    <p:sldId id="287" r:id="rId16"/>
    <p:sldId id="288" r:id="rId17"/>
    <p:sldId id="290" r:id="rId18"/>
    <p:sldId id="291" r:id="rId19"/>
    <p:sldId id="289" r:id="rId20"/>
    <p:sldId id="292" r:id="rId21"/>
    <p:sldId id="293" r:id="rId22"/>
    <p:sldId id="294" r:id="rId23"/>
    <p:sldId id="295" r:id="rId24"/>
    <p:sldId id="296" r:id="rId25"/>
    <p:sldId id="277" r:id="rId26"/>
    <p:sldId id="29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2F4"/>
    <a:srgbClr val="238BC1"/>
    <a:srgbClr val="FFFFFF"/>
    <a:srgbClr val="FAFAFA"/>
    <a:srgbClr val="DCDCDC"/>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65617"/>
  </p:normalViewPr>
  <p:slideViewPr>
    <p:cSldViewPr snapToGrid="0">
      <p:cViewPr varScale="1">
        <p:scale>
          <a:sx n="85" d="100"/>
          <a:sy n="85" d="100"/>
        </p:scale>
        <p:origin x="2376" y="168"/>
      </p:cViewPr>
      <p:guideLst>
        <p:guide orient="horz" pos="2160"/>
        <p:guide pos="3840"/>
      </p:guideLst>
    </p:cSldViewPr>
  </p:slideViewPr>
  <p:notesTextViewPr>
    <p:cViewPr>
      <p:scale>
        <a:sx n="3" d="2"/>
        <a:sy n="3" d="2"/>
      </p:scale>
      <p:origin x="0" y="-4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2024/9/17</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2024/9/17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Welcome everyone! I am glad to be here and thank you for coming to my talk.</a:t>
            </a:r>
          </a:p>
          <a:p>
            <a:endParaRPr lang="en-US" b="0" i="0" dirty="0">
              <a:solidFill>
                <a:srgbClr val="D4D4D4"/>
              </a:solidFill>
              <a:effectLst/>
              <a:latin typeface="-apple-system"/>
            </a:endParaRPr>
          </a:p>
          <a:p>
            <a:r>
              <a:rPr lang="en-US" b="0" i="0" dirty="0">
                <a:solidFill>
                  <a:srgbClr val="D4D4D4"/>
                </a:solidFill>
                <a:effectLst/>
                <a:latin typeface="-apple-system"/>
              </a:rPr>
              <a:t>Today, I want to talk about how we can ”harmonize” Asynchronous Systems. We will look into a few of my favorite technologies that really help tackle the complexity of building, running and maintaining asynchronous systems. These are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Just In Time Delivery metaphor, I would like to think of NATS and this futuristic highspeed train that can deliver a package extremely fast anywhere.</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25717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31E3-0500-BDD1-FF8B-07ECB20198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C95EA-DC16-98B1-39D5-0FCEE47336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F3B8F-C2CE-2653-5710-842E571A4A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a quick recap of NATS: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Low 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Supports multiple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Highly Available with built-in-resilience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might be known as a messaging system, but it is much more than that. It is like a Connectivity Fabric, that can be used across your enterprise to connect both internal and external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 haven’t seen Derek Collison presentation called “Rethink Connectivity” I highly recommend it. Derek is NATS creator.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a:extLst>
              <a:ext uri="{FF2B5EF4-FFF2-40B4-BE49-F238E27FC236}">
                <a16:creationId xmlns:a16="http://schemas.microsoft.com/office/drawing/2014/main" id="{11D4DE67-CAAE-3BBE-D27B-E3C21FFE2691}"/>
              </a:ext>
            </a:extLst>
          </p:cNvPr>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256266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8A0F-D992-84C8-705C-3FEAC24E8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524F5-26F9-DBA0-4C33-E639394D0F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7B105-7F1D-EA7A-9386-D9544EF69F23}"/>
              </a:ext>
            </a:extLst>
          </p:cNvPr>
          <p:cNvSpPr>
            <a:spLocks noGrp="1"/>
          </p:cNvSpPr>
          <p:nvPr>
            <p:ph type="body" idx="1"/>
          </p:nvPr>
        </p:nvSpPr>
        <p:spPr/>
        <p:txBody>
          <a:bodyPr/>
          <a:lstStyle/>
          <a:p>
            <a:r>
              <a:rPr lang="en-US" altLang="zh-CN" dirty="0" err="1"/>
              <a:t>CloudEvents</a:t>
            </a:r>
            <a:r>
              <a:rPr lang="en-US" altLang="zh-CN" dirty="0"/>
              <a:t> is a very small specification. One the reason that is so successful is that it focuses on providing essential metadata for activation, validation, transformation or routing.  </a:t>
            </a:r>
            <a:endParaRPr lang="zh-CN" altLang="en-US" dirty="0"/>
          </a:p>
        </p:txBody>
      </p:sp>
      <p:sp>
        <p:nvSpPr>
          <p:cNvPr id="4" name="灯片编号占位符 3">
            <a:extLst>
              <a:ext uri="{FF2B5EF4-FFF2-40B4-BE49-F238E27FC236}">
                <a16:creationId xmlns:a16="http://schemas.microsoft.com/office/drawing/2014/main" id="{53D6DA94-A27C-542E-C2A7-8914A1D11711}"/>
              </a:ext>
            </a:extLst>
          </p:cNvPr>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1771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19AC-96DA-CF75-97E1-F9BADB044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78F89-F74D-F075-DE8C-658EB417C7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C3359-8BD7-62E7-808F-6E115638D199}"/>
              </a:ext>
            </a:extLst>
          </p:cNvPr>
          <p:cNvSpPr>
            <a:spLocks noGrp="1"/>
          </p:cNvSpPr>
          <p:nvPr>
            <p:ph type="body" idx="1"/>
          </p:nvPr>
        </p:nvSpPr>
        <p:spPr/>
        <p:txBody>
          <a:bodyPr/>
          <a:lstStyle/>
          <a:p>
            <a:r>
              <a:rPr lang="en-US" altLang="zh-CN" dirty="0"/>
              <a:t>For our Just In Time Delivery metaphor the </a:t>
            </a:r>
            <a:r>
              <a:rPr lang="en-US" altLang="zh-CN" dirty="0" err="1"/>
              <a:t>CloudEvents</a:t>
            </a:r>
            <a:r>
              <a:rPr lang="en-US" altLang="zh-CN" dirty="0"/>
              <a:t> represent the boxes that can have different shape and size, and we do not necessarily care about the content, but we do care about the routing details and labels.</a:t>
            </a:r>
            <a:endParaRPr lang="zh-CN" altLang="en-US" dirty="0"/>
          </a:p>
        </p:txBody>
      </p:sp>
      <p:sp>
        <p:nvSpPr>
          <p:cNvPr id="4" name="灯片编号占位符 3">
            <a:extLst>
              <a:ext uri="{FF2B5EF4-FFF2-40B4-BE49-F238E27FC236}">
                <a16:creationId xmlns:a16="http://schemas.microsoft.com/office/drawing/2014/main" id="{168A9DE9-0DBB-3962-F02F-8E81E9D3823A}"/>
              </a:ext>
            </a:extLst>
          </p:cNvPr>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364347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2D9-3F33-69C4-82F5-3C762B1E7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AA6A3-DE6A-8CBF-8730-088E38ED1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C418C9-E3E0-97E1-90A7-A5707570A832}"/>
              </a:ext>
            </a:extLst>
          </p:cNvPr>
          <p:cNvSpPr>
            <a:spLocks noGrp="1"/>
          </p:cNvSpPr>
          <p:nvPr>
            <p:ph type="body" idx="1"/>
          </p:nvPr>
        </p:nvSpPr>
        <p:spPr/>
        <p:txBody>
          <a:bodyPr/>
          <a:lstStyle/>
          <a:p>
            <a:r>
              <a:rPr lang="en-US" altLang="zh-CN" dirty="0" err="1"/>
              <a:t>CloudEvents</a:t>
            </a:r>
            <a:r>
              <a:rPr lang="en-US" altLang="zh-CN" dirty="0"/>
              <a:t> specification has been build in collaboration with major tech companies including Amazon, Microsoft, Google, Adobe, etc.</a:t>
            </a:r>
          </a:p>
          <a:p>
            <a:endParaRPr lang="en-US" altLang="zh-CN" dirty="0"/>
          </a:p>
          <a:p>
            <a:r>
              <a:rPr lang="en-US" altLang="zh-CN" dirty="0"/>
              <a:t>Its focus is to provide essential metadata By design it doesn’t have all the bells and whistles, that you could find in other specifications. Anyone remember the good old days of various XML specifications </a:t>
            </a:r>
            <a:r>
              <a:rPr lang="en-US" altLang="zh-CN" dirty="0">
                <a:sym typeface="Wingdings" pitchFamily="2" charset="2"/>
              </a:rPr>
              <a:t>.</a:t>
            </a:r>
          </a:p>
          <a:p>
            <a:endParaRPr lang="en-US" altLang="zh-CN" dirty="0">
              <a:sym typeface="Wingdings" pitchFamily="2" charset="2"/>
            </a:endParaRPr>
          </a:p>
        </p:txBody>
      </p:sp>
      <p:sp>
        <p:nvSpPr>
          <p:cNvPr id="4" name="灯片编号占位符 3">
            <a:extLst>
              <a:ext uri="{FF2B5EF4-FFF2-40B4-BE49-F238E27FC236}">
                <a16:creationId xmlns:a16="http://schemas.microsoft.com/office/drawing/2014/main" id="{DDD5EBB8-7315-49FE-BFB0-D047A73ACFA4}"/>
              </a:ext>
            </a:extLst>
          </p:cNvPr>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278924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tell what is this?</a:t>
            </a:r>
          </a:p>
          <a:p>
            <a:endParaRPr lang="en-US" dirty="0"/>
          </a:p>
          <a:p>
            <a:r>
              <a:rPr lang="en-US" dirty="0"/>
              <a:t>Right, it is a jar of “jam”. Our industry is full of acronyms, so I decide to have one of my own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15</a:t>
            </a:fld>
            <a:endParaRPr lang="zh-CN" altLang="en-US" dirty="0"/>
          </a:p>
        </p:txBody>
      </p:sp>
    </p:spTree>
    <p:extLst>
      <p:ext uri="{BB962C8B-B14F-4D97-AF65-F5344CB8AC3E}">
        <p14:creationId xmlns:p14="http://schemas.microsoft.com/office/powerpoint/2010/main" val="467740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E82F1-197D-568F-1581-992407C65F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506A85-E56C-7B65-D351-114F5223E0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B2EF4-A53A-BD0D-5269-15E03E87EE4F}"/>
              </a:ext>
            </a:extLst>
          </p:cNvPr>
          <p:cNvSpPr>
            <a:spLocks noGrp="1"/>
          </p:cNvSpPr>
          <p:nvPr>
            <p:ph type="body" idx="1"/>
          </p:nvPr>
        </p:nvSpPr>
        <p:spPr/>
        <p:txBody>
          <a:bodyPr/>
          <a:lstStyle/>
          <a:p>
            <a:r>
              <a:rPr lang="en-US" altLang="zh-CN" dirty="0"/>
              <a:t>I like to think of </a:t>
            </a:r>
            <a:r>
              <a:rPr lang="en-US" altLang="zh-CN" dirty="0" err="1"/>
              <a:t>CloudEvents</a:t>
            </a:r>
            <a:r>
              <a:rPr lang="en-US" altLang="zh-CN" dirty="0"/>
              <a:t> as J. E. M. – Just Enough Metadata, the reason I am mentioning this is that we as engineers tend to add more and more to a specification, we always see use cases and things we can add.</a:t>
            </a:r>
          </a:p>
          <a:p>
            <a:endParaRPr lang="en-US" altLang="zh-CN" dirty="0"/>
          </a:p>
          <a:p>
            <a:r>
              <a:rPr lang="en-US" altLang="zh-CN" dirty="0"/>
              <a:t>But in engineering just like in cooking or art, we should find a balance and use “just enough”.</a:t>
            </a:r>
          </a:p>
          <a:p>
            <a:endParaRPr lang="en-US" altLang="zh-CN" dirty="0"/>
          </a:p>
          <a:p>
            <a:r>
              <a:rPr lang="en-US" altLang="zh-CN" dirty="0" err="1"/>
              <a:t>CloudEvents</a:t>
            </a:r>
            <a:r>
              <a:rPr lang="en-US" altLang="zh-CN" dirty="0"/>
              <a:t> spec is starting to add other things like discovery, </a:t>
            </a:r>
            <a:r>
              <a:rPr lang="en-US" altLang="zh-CN" dirty="0" err="1"/>
              <a:t>etc</a:t>
            </a:r>
            <a:r>
              <a:rPr lang="en-US" altLang="zh-CN" dirty="0"/>
              <a:t> and I am not sure if this the right move.</a:t>
            </a:r>
          </a:p>
          <a:p>
            <a:endParaRPr lang="en-US" altLang="zh-CN" dirty="0"/>
          </a:p>
        </p:txBody>
      </p:sp>
      <p:sp>
        <p:nvSpPr>
          <p:cNvPr id="4" name="灯片编号占位符 3">
            <a:extLst>
              <a:ext uri="{FF2B5EF4-FFF2-40B4-BE49-F238E27FC236}">
                <a16:creationId xmlns:a16="http://schemas.microsoft.com/office/drawing/2014/main" id="{FE94B4DD-1CAC-E7C1-8D69-FC9F15366B1C}"/>
              </a:ext>
            </a:extLst>
          </p:cNvPr>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258603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CE24-E5A3-47B4-21D8-55B8F79C3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624C9-2AB6-4104-ACB2-1E43DECE8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18872-866D-0D14-3408-616E3BC8703F}"/>
              </a:ext>
            </a:extLst>
          </p:cNvPr>
          <p:cNvSpPr>
            <a:spLocks noGrp="1"/>
          </p:cNvSpPr>
          <p:nvPr>
            <p:ph type="body" idx="1"/>
          </p:nvPr>
        </p:nvSpPr>
        <p:spPr/>
        <p:txBody>
          <a:bodyPr/>
          <a:lstStyle/>
          <a:p>
            <a:r>
              <a:rPr lang="en-US" altLang="zh-CN" dirty="0"/>
              <a:t>Finally, we get to </a:t>
            </a:r>
            <a:r>
              <a:rPr lang="en-US" altLang="zh-CN" dirty="0" err="1"/>
              <a:t>AsyncAPI</a:t>
            </a:r>
            <a:r>
              <a:rPr lang="en-US" altLang="zh-CN" dirty="0"/>
              <a:t>. </a:t>
            </a:r>
            <a:r>
              <a:rPr lang="en-US" altLang="zh-CN" dirty="0" err="1"/>
              <a:t>AsyncAPI</a:t>
            </a:r>
            <a:r>
              <a:rPr lang="en-US" altLang="zh-CN" dirty="0"/>
              <a:t> is a specification that is part of Linux Foundation. It tries to combine both things like request/reply that we have in </a:t>
            </a:r>
            <a:r>
              <a:rPr lang="en-US" altLang="zh-CN" dirty="0" err="1"/>
              <a:t>OpenAPI</a:t>
            </a:r>
            <a:r>
              <a:rPr lang="en-US" altLang="zh-CN" dirty="0"/>
              <a:t> as well as Event Driven APIs like Kafka, RabbitMQ, AWS SQS, Azure EventHub, </a:t>
            </a:r>
            <a:r>
              <a:rPr lang="en-US" altLang="zh-CN" dirty="0" err="1"/>
              <a:t>etc</a:t>
            </a:r>
            <a:endParaRPr lang="zh-CN" altLang="en-US" dirty="0"/>
          </a:p>
        </p:txBody>
      </p:sp>
      <p:sp>
        <p:nvSpPr>
          <p:cNvPr id="4" name="灯片编号占位符 3">
            <a:extLst>
              <a:ext uri="{FF2B5EF4-FFF2-40B4-BE49-F238E27FC236}">
                <a16:creationId xmlns:a16="http://schemas.microsoft.com/office/drawing/2014/main" id="{E4828010-0629-62CA-7AD1-91503B8BC737}"/>
              </a:ext>
            </a:extLst>
          </p:cNvPr>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340681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Just In Time Delivery metaphor </a:t>
            </a:r>
            <a:r>
              <a:rPr lang="en-US" dirty="0" err="1"/>
              <a:t>AsyncAPI</a:t>
            </a:r>
            <a:r>
              <a:rPr lang="en-US" dirty="0"/>
              <a:t> is this super efficient route planner and routes descriptions, that knows how and when to send packages from point A to point B. Also it contains quite detailed data about the contents of the package.</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102030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DC174-70CD-2775-5D67-8AFC01535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EFB5C-F37C-5953-FDA8-904E7C930B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1B5ED9-2364-A4AD-6A33-5575412579A9}"/>
              </a:ext>
            </a:extLst>
          </p:cNvPr>
          <p:cNvSpPr>
            <a:spLocks noGrp="1"/>
          </p:cNvSpPr>
          <p:nvPr>
            <p:ph type="body" idx="1"/>
          </p:nvPr>
        </p:nvSpPr>
        <p:spPr/>
        <p:txBody>
          <a:bodyPr/>
          <a:lstStyle/>
          <a:p>
            <a:r>
              <a:rPr lang="en-US" altLang="zh-CN" dirty="0" err="1"/>
              <a:t>OpenAPI</a:t>
            </a:r>
            <a:r>
              <a:rPr lang="en-US" altLang="zh-CN" dirty="0"/>
              <a:t> is probably the well known by the majority and it is used to describe REST APIs aka RPCs. </a:t>
            </a:r>
            <a:r>
              <a:rPr lang="en-US" altLang="zh-CN" dirty="0" err="1"/>
              <a:t>AsyncAPI</a:t>
            </a:r>
            <a:r>
              <a:rPr lang="en-US" altLang="zh-CN" dirty="0"/>
              <a:t> the other hand is not new by any stretch but is not well known and my hope that all of you will learn about it and spread the word </a:t>
            </a:r>
            <a:r>
              <a:rPr lang="en-US" altLang="zh-CN" dirty="0">
                <a:sym typeface="Wingdings" pitchFamily="2" charset="2"/>
              </a:rPr>
              <a:t>.</a:t>
            </a:r>
            <a:endParaRPr lang="en-US" altLang="zh-CN" dirty="0"/>
          </a:p>
          <a:p>
            <a:endParaRPr lang="en-US" altLang="zh-CN" dirty="0"/>
          </a:p>
          <a:p>
            <a:r>
              <a:rPr lang="en-US" altLang="zh-CN" dirty="0" err="1"/>
              <a:t>AsyncAPI</a:t>
            </a:r>
            <a:r>
              <a:rPr lang="en-US" altLang="zh-CN" dirty="0"/>
              <a:t> has an ambitious goal to be able to describe both RPC style APIs as well Event Driven API. It has an awesome community and a myriad of tools for IDEs, documentation, code generation and much, much more.</a:t>
            </a:r>
          </a:p>
        </p:txBody>
      </p:sp>
      <p:sp>
        <p:nvSpPr>
          <p:cNvPr id="4" name="灯片编号占位符 3">
            <a:extLst>
              <a:ext uri="{FF2B5EF4-FFF2-40B4-BE49-F238E27FC236}">
                <a16:creationId xmlns:a16="http://schemas.microsoft.com/office/drawing/2014/main" id="{0A95E72A-855D-24D3-1ED8-2A4043881449}"/>
              </a:ext>
            </a:extLst>
          </p:cNvPr>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425588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8A8C-B16A-17AE-4D18-1F57CDEE5F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AAE2F-9A19-5B1F-EAC2-9BC3AF68DC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D0666B-6891-C07B-B0FE-46FF633F2E38}"/>
              </a:ext>
            </a:extLst>
          </p:cNvPr>
          <p:cNvSpPr>
            <a:spLocks noGrp="1"/>
          </p:cNvSpPr>
          <p:nvPr>
            <p:ph type="body" idx="1"/>
          </p:nvPr>
        </p:nvSpPr>
        <p:spPr/>
        <p:txBody>
          <a:bodyPr/>
          <a:lstStyle/>
          <a:p>
            <a:r>
              <a:rPr lang="en-US" altLang="zh-CN" dirty="0"/>
              <a:t>Hello my name is Artur; I am Lead Senior Computer Scientist, currently working at Adobe. You can find my on the Internet using these handles.</a:t>
            </a:r>
            <a:endParaRPr lang="zh-CN" altLang="en-US" dirty="0"/>
          </a:p>
        </p:txBody>
      </p:sp>
      <p:sp>
        <p:nvSpPr>
          <p:cNvPr id="4" name="灯片编号占位符 3">
            <a:extLst>
              <a:ext uri="{FF2B5EF4-FFF2-40B4-BE49-F238E27FC236}">
                <a16:creationId xmlns:a16="http://schemas.microsoft.com/office/drawing/2014/main" id="{5E7ADCB0-2008-0DD1-868C-358699EB02CE}"/>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6483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281A-D7BE-4DB5-46B8-C864477A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609A0-23CE-E1C1-4F7B-EA501E410D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872E5-CD07-65DD-2156-5D7674DE2FA4}"/>
              </a:ext>
            </a:extLst>
          </p:cNvPr>
          <p:cNvSpPr>
            <a:spLocks noGrp="1"/>
          </p:cNvSpPr>
          <p:nvPr>
            <p:ph type="body" idx="1"/>
          </p:nvPr>
        </p:nvSpPr>
        <p:spPr/>
        <p:txBody>
          <a:bodyPr/>
          <a:lstStyle/>
          <a:p>
            <a:r>
              <a:rPr lang="en-US" altLang="zh-CN" dirty="0"/>
              <a:t>Now that we are done with the theoretical part, let’s see all these technologies in action.</a:t>
            </a:r>
            <a:endParaRPr lang="zh-CN" altLang="en-US" dirty="0"/>
          </a:p>
        </p:txBody>
      </p:sp>
      <p:sp>
        <p:nvSpPr>
          <p:cNvPr id="4" name="灯片编号占位符 3">
            <a:extLst>
              <a:ext uri="{FF2B5EF4-FFF2-40B4-BE49-F238E27FC236}">
                <a16:creationId xmlns:a16="http://schemas.microsoft.com/office/drawing/2014/main" id="{58D7659C-AE61-BDB9-79E3-4DE5C5B73AFC}"/>
              </a:ext>
            </a:extLst>
          </p:cNvPr>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69297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simplified version of a fictional observability platform. The purpose of this is to demonstrate how we can use NATS, </a:t>
            </a:r>
            <a:r>
              <a:rPr lang="en-US" dirty="0" err="1"/>
              <a:t>CloudEvents</a:t>
            </a:r>
            <a:r>
              <a:rPr lang="en-US" dirty="0"/>
              <a:t> and </a:t>
            </a:r>
            <a:r>
              <a:rPr lang="en-US" dirty="0" err="1"/>
              <a:t>AsyncAPI</a:t>
            </a:r>
            <a:r>
              <a:rPr lang="en-US" dirty="0"/>
              <a:t>.</a:t>
            </a:r>
          </a:p>
          <a:p>
            <a:endParaRPr lang="en-US" dirty="0"/>
          </a:p>
          <a:p>
            <a:r>
              <a:rPr lang="en-US" dirty="0"/>
              <a:t>Most of you are probably sick and tired of eCommerce examples like order placed, order shipped, </a:t>
            </a:r>
            <a:r>
              <a:rPr lang="en-US" dirty="0" err="1"/>
              <a:t>etc</a:t>
            </a:r>
            <a:r>
              <a:rPr lang="en-US" dirty="0"/>
              <a:t>, so I decided to have something more ops oriented.</a:t>
            </a:r>
          </a:p>
          <a:p>
            <a:endParaRPr lang="en-US" dirty="0"/>
          </a:p>
          <a:p>
            <a:r>
              <a:rPr lang="en-US" dirty="0"/>
              <a:t>At a high level we have:</a:t>
            </a:r>
          </a:p>
          <a:p>
            <a:pPr marL="285750" indent="-285750">
              <a:buFont typeface="Arial" panose="020B0604020202020204" pitchFamily="34" charset="0"/>
              <a:buChar char="•"/>
            </a:pPr>
            <a:r>
              <a:rPr lang="en-US" dirty="0"/>
              <a:t>NATS – which acts a nervous system connecting all the pieces</a:t>
            </a:r>
          </a:p>
          <a:p>
            <a:pPr marL="285750" indent="-285750">
              <a:buFont typeface="Arial" panose="020B0604020202020204" pitchFamily="34" charset="0"/>
              <a:buChar char="•"/>
            </a:pPr>
            <a:r>
              <a:rPr lang="en-US" dirty="0"/>
              <a:t>Metrics Agents – that are collecting metrics data</a:t>
            </a:r>
          </a:p>
          <a:p>
            <a:pPr marL="285750" indent="-285750">
              <a:buFont typeface="Arial" panose="020B0604020202020204" pitchFamily="34" charset="0"/>
              <a:buChar char="•"/>
            </a:pPr>
            <a:r>
              <a:rPr lang="en-US" dirty="0"/>
              <a:t>Data Collection Service – responsible for data transformation, aggregation</a:t>
            </a:r>
          </a:p>
          <a:p>
            <a:pPr marL="285750" indent="-285750">
              <a:buFont typeface="Arial" panose="020B0604020202020204" pitchFamily="34" charset="0"/>
              <a:buChar char="•"/>
            </a:pPr>
            <a:r>
              <a:rPr lang="en-US" dirty="0"/>
              <a:t>Reporting Service – responsible for presenting the aggregated metrics</a:t>
            </a:r>
          </a:p>
          <a:p>
            <a:pPr marL="285750" indent="-285750">
              <a:buFont typeface="Arial" panose="020B0604020202020204" pitchFamily="34" charset="0"/>
              <a:buChar char="•"/>
            </a:pPr>
            <a:r>
              <a:rPr lang="en-US" dirty="0"/>
              <a:t>Visualization – this is a simple Web page that presents the metrics in a nice dashboard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how all this works together.</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1659901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6FE5-4E37-D02A-C43A-66F297736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840521-CC54-2AB6-8296-8BD972410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0B3C7-7360-1A6E-D00E-1E82BF584FED}"/>
              </a:ext>
            </a:extLst>
          </p:cNvPr>
          <p:cNvSpPr>
            <a:spLocks noGrp="1"/>
          </p:cNvSpPr>
          <p:nvPr>
            <p:ph type="body" idx="1"/>
          </p:nvPr>
        </p:nvSpPr>
        <p:spPr/>
        <p:txBody>
          <a:bodyPr/>
          <a:lstStyle/>
          <a:p>
            <a:r>
              <a:rPr lang="en-US" altLang="zh-CN" dirty="0"/>
              <a:t>As you can see having the right technologies, we can make sure that the asynchronous systems that we build are maintainable and manageable. I am a big of NATS and I think it addresses a lot of the limitations found in other solutions like Kafka, RabbitMQ or cloud-based solutions. But if Kafka is your thing, you can still use </a:t>
            </a:r>
            <a:r>
              <a:rPr lang="en-US" altLang="zh-CN" dirty="0" err="1"/>
              <a:t>CloudEvents</a:t>
            </a:r>
            <a:r>
              <a:rPr lang="en-US" altLang="zh-CN" dirty="0"/>
              <a:t> and </a:t>
            </a:r>
            <a:r>
              <a:rPr lang="en-US" altLang="zh-CN" dirty="0" err="1"/>
              <a:t>AsyncAPI</a:t>
            </a:r>
            <a:r>
              <a:rPr lang="en-US" altLang="zh-CN" dirty="0"/>
              <a:t>.</a:t>
            </a:r>
            <a:endParaRPr lang="zh-CN" altLang="en-US" dirty="0"/>
          </a:p>
        </p:txBody>
      </p:sp>
      <p:sp>
        <p:nvSpPr>
          <p:cNvPr id="4" name="灯片编号占位符 3">
            <a:extLst>
              <a:ext uri="{FF2B5EF4-FFF2-40B4-BE49-F238E27FC236}">
                <a16:creationId xmlns:a16="http://schemas.microsoft.com/office/drawing/2014/main" id="{9809C7D3-252A-2911-F0FE-F365715B1EB3}"/>
              </a:ext>
            </a:extLst>
          </p:cNvPr>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55043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28AE-609B-080C-EA4F-63F61B550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776D4-CECB-FFCD-9DCC-5ECECA7D1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2F3680-0039-C1BD-B8CE-98B33B54A295}"/>
              </a:ext>
            </a:extLst>
          </p:cNvPr>
          <p:cNvSpPr>
            <a:spLocks noGrp="1"/>
          </p:cNvSpPr>
          <p:nvPr>
            <p:ph type="body" idx="1"/>
          </p:nvPr>
        </p:nvSpPr>
        <p:spPr/>
        <p:txBody>
          <a:bodyPr/>
          <a:lstStyle/>
          <a:p>
            <a:pPr marL="0" indent="0">
              <a:buFont typeface="Arial" panose="020B0604020202020204" pitchFamily="34" charset="0"/>
              <a:buNone/>
            </a:pPr>
            <a:r>
              <a:rPr lang="en-US" b="0" i="0" dirty="0">
                <a:solidFill>
                  <a:srgbClr val="D4D4D4"/>
                </a:solidFill>
                <a:effectLst/>
                <a:latin typeface="-apple-system"/>
              </a:rPr>
              <a:t>As we wrap up, there are a few things that I highlight:</a:t>
            </a:r>
          </a:p>
          <a:p>
            <a:pPr marL="285750" indent="-285750">
              <a:buFont typeface="Arial" panose="020B0604020202020204" pitchFamily="34" charset="0"/>
              <a:buChar char="•"/>
            </a:pPr>
            <a:r>
              <a:rPr lang="en-US" b="0" i="0" dirty="0">
                <a:solidFill>
                  <a:srgbClr val="D4D4D4"/>
                </a:solidFill>
                <a:effectLst/>
                <a:latin typeface="-apple-system"/>
              </a:rPr>
              <a:t>Start small – if any of these technologies are new in your org try to use it in a project that allows you to fail quickly and iterate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If you fail to plan, you plan to fail – asynchronous and event driven systems are much harder to deal with, so some amount of planning is critical. Things like monitoring and observability are essential.</a:t>
            </a:r>
            <a:endParaRPr lang="en-US" sz="1600" b="0" i="0" dirty="0">
              <a:solidFill>
                <a:schemeClr val="bg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Big up front design can be overkill, but some design is essential – just like planning minimal design is essential, like where do you put your routing details, what are the security requirements, do you need compression, etc. Adding any of these later can be quite challenging.</a:t>
            </a:r>
            <a:endParaRPr lang="en-US" sz="1600" b="0" i="0" dirty="0">
              <a:solidFill>
                <a:schemeClr val="bg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chemeClr val="bg1"/>
                </a:solidFill>
                <a:effectLst/>
              </a:rPr>
              <a:t>When in doubt document using </a:t>
            </a:r>
            <a:r>
              <a:rPr lang="en-US" sz="1600" b="0" i="0" dirty="0" err="1">
                <a:solidFill>
                  <a:schemeClr val="bg1"/>
                </a:solidFill>
                <a:effectLst/>
              </a:rPr>
              <a:t>AsyncAPI</a:t>
            </a:r>
            <a:r>
              <a:rPr lang="en-US" sz="1600" b="0" i="0" dirty="0">
                <a:solidFill>
                  <a:schemeClr val="bg1"/>
                </a:solidFill>
                <a:effectLst/>
              </a:rPr>
              <a:t> – lastly, when you are not sure if something is a good idea or not, try to document it using </a:t>
            </a:r>
            <a:r>
              <a:rPr lang="en-US" sz="1600" b="0" i="0" dirty="0" err="1">
                <a:solidFill>
                  <a:schemeClr val="bg1"/>
                </a:solidFill>
                <a:effectLst/>
              </a:rPr>
              <a:t>AsyncAPI</a:t>
            </a:r>
            <a:r>
              <a:rPr lang="en-US" sz="1600" b="0" i="0" dirty="0">
                <a:solidFill>
                  <a:schemeClr val="bg1"/>
                </a:solidFill>
                <a:effectLst/>
              </a:rPr>
              <a:t> and I can guarantee that if things looks bad and convoluted in an </a:t>
            </a:r>
            <a:r>
              <a:rPr lang="en-US" sz="1600" b="0" i="0" dirty="0" err="1">
                <a:solidFill>
                  <a:schemeClr val="bg1"/>
                </a:solidFill>
                <a:effectLst/>
              </a:rPr>
              <a:t>AsyncAPI</a:t>
            </a:r>
            <a:r>
              <a:rPr lang="en-US" sz="1600" b="0" i="0" dirty="0">
                <a:solidFill>
                  <a:schemeClr val="bg1"/>
                </a:solidFill>
                <a:effectLst/>
              </a:rPr>
              <a:t> document, it is most probably a bad idea.</a:t>
            </a:r>
            <a:endParaRPr lang="en-US" b="0" i="0" dirty="0">
              <a:solidFill>
                <a:srgbClr val="D4D4D4"/>
              </a:solidFill>
              <a:effectLst/>
              <a:latin typeface="-apple-system"/>
            </a:endParaRPr>
          </a:p>
          <a:p>
            <a:endParaRPr lang="en-US" b="0" i="0" dirty="0">
              <a:solidFill>
                <a:srgbClr val="D4D4D4"/>
              </a:solidFill>
              <a:effectLst/>
              <a:latin typeface="-apple-system"/>
            </a:endParaRPr>
          </a:p>
          <a:p>
            <a:pPr marL="0" indent="0">
              <a:buFont typeface="Arial" panose="020B0604020202020204" pitchFamily="34" charset="0"/>
              <a:buNone/>
            </a:pPr>
            <a:r>
              <a:rPr lang="en-US" b="0" i="0" dirty="0">
                <a:solidFill>
                  <a:srgbClr val="D4D4D4"/>
                </a:solidFill>
                <a:effectLst/>
                <a:latin typeface="-apple-system"/>
              </a:rPr>
              <a:t>Following this simple principles will allow us to build resilient, efficient, and scalable systems.</a:t>
            </a:r>
          </a:p>
          <a:p>
            <a:pPr marL="0" indent="0">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FA03CA61-0CBC-D616-4681-C63B90C94E89}"/>
              </a:ext>
            </a:extLst>
          </p:cNvPr>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129254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238332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Thank you! I hope you enjoyed our journey! Now, let’s dive into your questions. Feel free to ask anything about how these tools work or how you can start using them in your projects.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8175-89FB-880E-3068-00CCA4967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9AF332-FAD4-34D1-E062-5A7BE89698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51415D-C285-0264-B964-B2071EB7003D}"/>
              </a:ext>
            </a:extLst>
          </p:cNvPr>
          <p:cNvSpPr>
            <a:spLocks noGrp="1"/>
          </p:cNvSpPr>
          <p:nvPr>
            <p:ph type="body" idx="1"/>
          </p:nvPr>
        </p:nvSpPr>
        <p:spPr/>
        <p:txBody>
          <a:bodyPr/>
          <a:lstStyle/>
          <a:p>
            <a:r>
              <a:rPr lang="en-US" altLang="zh-CN" dirty="0"/>
              <a:t>Here are some of the resources. All the code from the demo you can find in my GitHub repo. Feel free to check it out and open issues if you have any questions.</a:t>
            </a:r>
            <a:endParaRPr lang="zh-CN" altLang="en-US" dirty="0"/>
          </a:p>
        </p:txBody>
      </p:sp>
      <p:sp>
        <p:nvSpPr>
          <p:cNvPr id="4" name="灯片编号占位符 3">
            <a:extLst>
              <a:ext uri="{FF2B5EF4-FFF2-40B4-BE49-F238E27FC236}">
                <a16:creationId xmlns:a16="http://schemas.microsoft.com/office/drawing/2014/main" id="{C69986E0-8B1C-9579-9E9D-AD37917B3AA5}"/>
              </a:ext>
            </a:extLst>
          </p:cNvPr>
          <p:cNvSpPr>
            <a:spLocks noGrp="1"/>
          </p:cNvSpPr>
          <p:nvPr>
            <p:ph type="sldNum" sz="quarter" idx="5"/>
          </p:nvPr>
        </p:nvSpPr>
        <p:spPr/>
        <p:txBody>
          <a:bodyPr/>
          <a:lstStyle/>
          <a:p>
            <a:fld id="{5849F42C-2DAE-424C-A4B8-3140182C3E9F}" type="slidenum">
              <a:rPr lang="zh-CN" altLang="en-US" smtClean="0"/>
              <a:pPr/>
              <a:t>26</a:t>
            </a:fld>
            <a:endParaRPr lang="zh-CN" altLang="en-US" dirty="0"/>
          </a:p>
        </p:txBody>
      </p:sp>
    </p:spTree>
    <p:extLst>
      <p:ext uri="{BB962C8B-B14F-4D97-AF65-F5344CB8AC3E}">
        <p14:creationId xmlns:p14="http://schemas.microsoft.com/office/powerpoint/2010/main" val="251023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things that we will cover today. We will have a quick introduction, then we will briefly cover NATS, </a:t>
            </a:r>
            <a:r>
              <a:rPr lang="en-US" altLang="zh-CN" dirty="0" err="1"/>
              <a:t>CloudEvents</a:t>
            </a:r>
            <a:r>
              <a:rPr lang="en-US" altLang="zh-CN" dirty="0"/>
              <a:t> and </a:t>
            </a:r>
            <a:r>
              <a:rPr lang="en-US" altLang="zh-CN" dirty="0" err="1"/>
              <a:t>AsyncAPI</a:t>
            </a:r>
            <a:r>
              <a:rPr lang="en-US" altLang="zh-CN" dirty="0"/>
              <a:t> technology, and I hope to have time to go over the demo that I have prepared, so we could see all these technologies in action.</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Asynchronous systems are notoriously difficult to build, run and maintain, without proper planning and at least some upfront design, things will get messy very quickly.</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We can think of these systems like highways during rush hour—there’s a lot of traffic, things need to keep moving and it is sufficient to have at least one glitch for the situation to from “bad” to “horrible”. But unlike our real-world traffic, with the right tools at our disposal, we can design these highways to be super-efficient!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4D4D4"/>
              </a:solidFill>
              <a:effectLst/>
              <a:latin typeface="-apple-system"/>
            </a:endParaRP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307320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title of the talk mentions “harmonizing”, so I think it is important to understand the definition of “harmony” and “harmonizing”. I really like the piece with “cohesive and pleasing whole”.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engineers we forget that if something is pleasing most probably it will also be easier to understand.</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humans we always use abstractions and metaphors to tackle complexity. For this talk I thought that I would use the Just In Time Delivery from the Supply Chain Management.</a:t>
            </a:r>
          </a:p>
          <a:p>
            <a:endParaRPr lang="en-US" dirty="0"/>
          </a:p>
          <a:p>
            <a:r>
              <a:rPr lang="en-US" dirty="0"/>
              <a:t>Just In Time Delivery originated as part of the Toyota Production System.</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84228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Just in Time Delivery, we have quite a few concepts, but for this talk we will focus on:</a:t>
            </a:r>
          </a:p>
          <a:p>
            <a:pPr marL="285750" indent="-285750">
              <a:buFont typeface="Arial" panose="020B0604020202020204" pitchFamily="34" charset="0"/>
              <a:buChar char="•"/>
            </a:pPr>
            <a:r>
              <a:rPr lang="en-US" altLang="zh-CN" dirty="0"/>
              <a:t>Transportation – this will be handled by NATS</a:t>
            </a:r>
          </a:p>
          <a:p>
            <a:pPr marL="285750" indent="-285750">
              <a:buFont typeface="Arial" panose="020B0604020202020204" pitchFamily="34" charset="0"/>
              <a:buChar char="•"/>
            </a:pPr>
            <a:r>
              <a:rPr lang="en-US" altLang="zh-CN" dirty="0"/>
              <a:t>Packaging – this will be handled by </a:t>
            </a:r>
            <a:r>
              <a:rPr lang="en-US" altLang="zh-CN" dirty="0" err="1"/>
              <a:t>CloudEvents</a:t>
            </a:r>
            <a:endParaRPr lang="en-US" altLang="zh-CN" dirty="0"/>
          </a:p>
          <a:p>
            <a:pPr marL="285750" indent="-285750">
              <a:buFont typeface="Arial" panose="020B0604020202020204" pitchFamily="34" charset="0"/>
              <a:buChar char="•"/>
            </a:pPr>
            <a:r>
              <a:rPr lang="en-US" altLang="zh-CN" dirty="0"/>
              <a:t>Routes and routes planning – this will be handled by </a:t>
            </a:r>
            <a:r>
              <a:rPr lang="en-US" altLang="zh-CN" dirty="0" err="1"/>
              <a:t>AsyncAPI</a:t>
            </a:r>
            <a:endParaRPr lang="en-US" altLang="zh-CN" dirty="0"/>
          </a:p>
          <a:p>
            <a:pPr marL="285750" indent="-285750">
              <a:buFont typeface="Arial" panose="020B0604020202020204" pitchFamily="34" charset="0"/>
              <a:buChar char="•"/>
            </a:pPr>
            <a:endParaRPr lang="en-US" altLang="zh-CN" dirty="0"/>
          </a:p>
          <a:p>
            <a:pPr marL="0" indent="0">
              <a:buFont typeface="Arial" panose="020B0604020202020204" pitchFamily="34" charset="0"/>
              <a:buNone/>
            </a:pPr>
            <a:r>
              <a:rPr lang="en-US" altLang="zh-CN" dirty="0"/>
              <a:t>Now let’s dive into each component.</a:t>
            </a:r>
          </a:p>
          <a:p>
            <a:pPr marL="285750" indent="-285750">
              <a:buFontTx/>
              <a:buChar cha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31309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25CA-594E-6864-6107-F04EF0A37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FD87E-4B55-F314-CB55-CC622B14D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F68D6C-283B-7E81-CE4E-7897B1E4671C}"/>
              </a:ext>
            </a:extLst>
          </p:cNvPr>
          <p:cNvSpPr>
            <a:spLocks noGrp="1"/>
          </p:cNvSpPr>
          <p:nvPr>
            <p:ph type="body" idx="1"/>
          </p:nvPr>
        </p:nvSpPr>
        <p:spPr/>
        <p:txBody>
          <a:bodyPr/>
          <a:lstStyle/>
          <a:p>
            <a:r>
              <a:rPr lang="en-US" altLang="zh-CN" dirty="0"/>
              <a:t>NATS is CNCF project, that has been started over 10 years ago. It is written in Golang. It is a very robust pub/sub systems. It provides the primitives to build distributed systems of any complexity.</a:t>
            </a:r>
          </a:p>
          <a:p>
            <a:endParaRPr lang="en-US" altLang="zh-CN" dirty="0"/>
          </a:p>
          <a:p>
            <a:r>
              <a:rPr lang="en-US" altLang="zh-CN" dirty="0"/>
              <a:t>I like to think of NATS as set of axioms for distributed systems, similar to 5 axioms from Euclid “Elements” for geometry or for those familiar with Paul Graham essay “The Root of Lisp”, where the whole language is based on a set 7 primitives.</a:t>
            </a:r>
            <a:endParaRPr lang="zh-CN" altLang="en-US" dirty="0"/>
          </a:p>
        </p:txBody>
      </p:sp>
      <p:sp>
        <p:nvSpPr>
          <p:cNvPr id="4" name="灯片编号占位符 3">
            <a:extLst>
              <a:ext uri="{FF2B5EF4-FFF2-40B4-BE49-F238E27FC236}">
                <a16:creationId xmlns:a16="http://schemas.microsoft.com/office/drawing/2014/main" id="{4F65F083-BCA6-4129-B289-52EFBFE18B7F}"/>
              </a:ext>
            </a:extLst>
          </p:cNvPr>
          <p:cNvSpPr>
            <a:spLocks noGrp="1"/>
          </p:cNvSpPr>
          <p:nvPr>
            <p:ph type="sldNum" sz="quarter" idx="5"/>
          </p:nvPr>
        </p:nvSpPr>
        <p:spPr/>
        <p:txBody>
          <a:bodyPr/>
          <a:lstStyle/>
          <a:p>
            <a:fld id="{5849F42C-2DAE-424C-A4B8-3140182C3E9F}" type="slidenum">
              <a:rPr lang="zh-CN" altLang="en-US" smtClean="0"/>
              <a:pPr/>
              <a:t>9</a:t>
            </a:fld>
            <a:endParaRPr lang="zh-CN" altLang="en-US" dirty="0"/>
          </a:p>
        </p:txBody>
      </p:sp>
    </p:spTree>
    <p:extLst>
      <p:ext uri="{BB962C8B-B14F-4D97-AF65-F5344CB8AC3E}">
        <p14:creationId xmlns:p14="http://schemas.microsoft.com/office/powerpoint/2010/main" val="149202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2024/9/17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2024/9/17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2024/9/17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2024/9/17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2024/9/17</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hyperlink" Target="https://cloudevents.io/" TargetMode="Externa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hyperlink" Target="https://modelina.org/" TargetMode="External"/><Relationship Id="rId5" Type="http://schemas.openxmlformats.org/officeDocument/2006/relationships/hyperlink" Target="https://www.asyncapi.com/en" TargetMode="External"/><Relationship Id="rId4" Type="http://schemas.openxmlformats.org/officeDocument/2006/relationships/hyperlink" Target="https://nats.io/"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9"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25" name="文本框 24"/>
          <p:cNvSpPr txBox="1"/>
          <p:nvPr/>
        </p:nvSpPr>
        <p:spPr>
          <a:xfrm>
            <a:off x="228600" y="2634605"/>
            <a:ext cx="12157075" cy="1446550"/>
          </a:xfrm>
          <a:prstGeom prst="rect">
            <a:avLst/>
          </a:prstGeom>
          <a:noFill/>
        </p:spPr>
        <p:txBody>
          <a:bodyPr wrap="square" rtlCol="0">
            <a:spAutoFit/>
          </a:bodyPr>
          <a:lstStyle/>
          <a:p>
            <a:pPr algn="ctr"/>
            <a:r>
              <a:rPr lang="en-US" sz="4400" dirty="0">
                <a:solidFill>
                  <a:schemeClr val="bg1"/>
                </a:solidFill>
              </a:rPr>
              <a:t>Harmonizing Asynchronous Systems: NATS, </a:t>
            </a:r>
            <a:r>
              <a:rPr lang="en-US" sz="4400" dirty="0" err="1">
                <a:solidFill>
                  <a:schemeClr val="bg1"/>
                </a:solidFill>
              </a:rPr>
              <a:t>CloudEvents</a:t>
            </a:r>
            <a:r>
              <a:rPr lang="en-US" sz="4400" dirty="0">
                <a:solidFill>
                  <a:schemeClr val="bg1"/>
                </a:solidFill>
              </a:rPr>
              <a:t>, and </a:t>
            </a:r>
            <a:r>
              <a:rPr lang="en-US" sz="4400" dirty="0" err="1">
                <a:solidFill>
                  <a:schemeClr val="bg1"/>
                </a:solidFill>
              </a:rPr>
              <a:t>AsyncAPI</a:t>
            </a:r>
            <a:endParaRPr lang="zh-CN" altLang="en-US" sz="44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1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79C4-0134-3AA5-7F6C-45EE06114C5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9FCE2C-ECA2-33AC-7F9C-14425B8AF91B}"/>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D9307AC-F947-04D2-7183-45A47D1341D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NATS</a:t>
              </a:r>
            </a:p>
          </p:txBody>
        </p:sp>
        <p:pic>
          <p:nvPicPr>
            <p:cNvPr id="5" name="图片 4" descr="10">
              <a:extLst>
                <a:ext uri="{FF2B5EF4-FFF2-40B4-BE49-F238E27FC236}">
                  <a16:creationId xmlns:a16="http://schemas.microsoft.com/office/drawing/2014/main" id="{ECF8428F-2D77-7C9A-9EAC-F4CF5FD16C3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677109FF-5CCB-17EF-DEED-79DB274ACB01}"/>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A69FB92-0535-DCC9-CF28-CD311CE089E3}"/>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3DC13AE7-BA26-6360-8454-DB731DDE14B5}"/>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Low latency and high performance.</a:t>
              </a:r>
            </a:p>
            <a:p>
              <a:pPr marL="285750" indent="-285750" algn="l">
                <a:buFont typeface="Arial" panose="020B0604020202020204" pitchFamily="34" charset="0"/>
                <a:buChar char="•"/>
              </a:pPr>
              <a:r>
                <a:rPr lang="en-US" sz="2400" b="0" i="0" dirty="0">
                  <a:solidFill>
                    <a:schemeClr val="bg1"/>
                  </a:solidFill>
                  <a:effectLst/>
                </a:rPr>
                <a:t>Supports multiple messaging patterns (e.g., pub/sub, request/reply, work queue, streaming, </a:t>
              </a:r>
              <a:r>
                <a:rPr lang="en-US" sz="2400" b="0" i="0" dirty="0" err="1">
                  <a:solidFill>
                    <a:schemeClr val="bg1"/>
                  </a:solidFill>
                  <a:effectLst/>
                </a:rPr>
                <a:t>etc</a:t>
              </a:r>
              <a:r>
                <a:rPr lang="en-US" sz="2400" b="0" i="0" dirty="0">
                  <a:solidFill>
                    <a:schemeClr val="bg1"/>
                  </a:solidFill>
                  <a:effectLst/>
                </a:rPr>
                <a:t>).</a:t>
              </a:r>
            </a:p>
            <a:p>
              <a:pPr marL="285750" indent="-285750" algn="l">
                <a:buFont typeface="Arial" panose="020B0604020202020204" pitchFamily="34" charset="0"/>
                <a:buChar char="•"/>
              </a:pPr>
              <a:r>
                <a:rPr lang="en-US" sz="2400" b="0" i="0" dirty="0">
                  <a:solidFill>
                    <a:schemeClr val="bg1"/>
                  </a:solidFill>
                  <a:effectLst/>
                </a:rPr>
                <a:t>Highly available with built-in resilience.</a:t>
              </a:r>
            </a:p>
            <a:p>
              <a:pPr marL="285750" indent="-285750" algn="l">
                <a:buFont typeface="Arial" panose="020B0604020202020204" pitchFamily="34" charset="0"/>
                <a:buChar char="•"/>
              </a:pPr>
              <a:r>
                <a:rPr lang="en-US" sz="2400" dirty="0">
                  <a:solidFill>
                    <a:schemeClr val="bg1"/>
                  </a:solidFill>
                </a:rPr>
                <a:t>CNCF Incubating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2DF5BC9C-52B6-787C-4E6D-2E260F8656F7}"/>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NATS – transportation</a:t>
              </a:r>
            </a:p>
          </p:txBody>
        </p:sp>
      </p:grpSp>
    </p:spTree>
    <p:custDataLst>
      <p:tags r:id="rId1"/>
    </p:custDataLst>
    <p:extLst>
      <p:ext uri="{BB962C8B-B14F-4D97-AF65-F5344CB8AC3E}">
        <p14:creationId xmlns:p14="http://schemas.microsoft.com/office/powerpoint/2010/main" val="3589665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46F0-0C7F-3D0E-575F-D6579AD41B6F}"/>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68B2175-3E92-5E6F-0102-9276C2BE2C6E}"/>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0B62B923-10A2-51AA-F4DD-814785C76B9A}"/>
              </a:ext>
            </a:extLst>
          </p:cNvPr>
          <p:cNvSpPr txBox="1"/>
          <p:nvPr/>
        </p:nvSpPr>
        <p:spPr>
          <a:xfrm>
            <a:off x="4603606"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CloudEvents</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42403283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a:extLst>
            <a:ext uri="{FF2B5EF4-FFF2-40B4-BE49-F238E27FC236}">
              <a16:creationId xmlns:a16="http://schemas.microsoft.com/office/drawing/2014/main" id="{33D3EB2C-E207-A100-46ED-458C0E460C10}"/>
            </a:ext>
          </a:extLst>
        </p:cNvPr>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02684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2D81-34C1-2CCE-147E-52D60D9EC8C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627AA1D-284F-1B13-EADB-AEFCF10A9294}"/>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9F4BE3AC-E812-EE1E-6108-C61F884AA786}"/>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645BF34F-AA2A-B7C8-2A45-C39C66189874}"/>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E34D82B5-C417-687D-1056-8BE3FF343AC6}"/>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018584D-8DB4-0199-AFF6-3767CBDF23D8}"/>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FDF72003-ACCD-FD7A-317D-F2505A8C6AA7}"/>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Lightweight, essential metadata.</a:t>
              </a:r>
            </a:p>
            <a:p>
              <a:pPr marL="342900" indent="-342900" algn="l">
                <a:buFont typeface="Arial" panose="020B0604020202020204" pitchFamily="34" charset="0"/>
                <a:buChar char="•"/>
              </a:pPr>
              <a:r>
                <a:rPr lang="en-US" sz="2400" b="0" i="0" dirty="0">
                  <a:solidFill>
                    <a:schemeClr val="bg1"/>
                  </a:solidFill>
                  <a:effectLst/>
                </a:rPr>
                <a:t>Enhances interoperability between systems.</a:t>
              </a:r>
            </a:p>
            <a:p>
              <a:pPr marL="342900" indent="-342900" algn="l">
                <a:buFont typeface="Arial" panose="020B0604020202020204" pitchFamily="34" charset="0"/>
                <a:buChar char="•"/>
              </a:pPr>
              <a:r>
                <a:rPr lang="en-US" sz="2400" b="0" i="0" dirty="0">
                  <a:solidFill>
                    <a:schemeClr val="bg1"/>
                  </a:solidFill>
                  <a:effectLst/>
                </a:rPr>
                <a:t>Supports various event-driven architectures.</a:t>
              </a:r>
            </a:p>
            <a:p>
              <a:pPr marL="342900" indent="-342900" algn="l">
                <a:buFont typeface="Arial" panose="020B0604020202020204" pitchFamily="34" charset="0"/>
                <a:buChar char="•"/>
              </a:pPr>
              <a:r>
                <a:rPr lang="en-US" sz="2400" dirty="0">
                  <a:solidFill>
                    <a:schemeClr val="bg1"/>
                  </a:solidFill>
                </a:rPr>
                <a:t>Protocol agnostic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CNCF Graduated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D2F86543-4734-8A1C-276B-429AF89E33F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CloudEvents</a:t>
              </a:r>
              <a:r>
                <a:rPr lang="en-US" altLang="zh-CN" sz="3200" b="1" dirty="0">
                  <a:solidFill>
                    <a:srgbClr val="1EE2F4"/>
                  </a:solidFill>
                  <a:ea typeface="字魂59号-创粗黑" panose="00000500000000000000" pitchFamily="2" charset="-122"/>
                  <a:sym typeface="+mn-ea"/>
                </a:rPr>
                <a:t> –packaging</a:t>
              </a:r>
            </a:p>
          </p:txBody>
        </p:sp>
      </p:grpSp>
    </p:spTree>
    <p:custDataLst>
      <p:tags r:id="rId1"/>
    </p:custDataLst>
    <p:extLst>
      <p:ext uri="{BB962C8B-B14F-4D97-AF65-F5344CB8AC3E}">
        <p14:creationId xmlns:p14="http://schemas.microsoft.com/office/powerpoint/2010/main" val="34308821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9741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F76-D1DE-BAFC-EC2D-1D77BCFBD3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D8B727D-F83E-E522-7D40-30E3A5E4639D}"/>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5BF04CA-D76C-7338-02B3-592BEC6CB247}"/>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8694E7D5-C87D-4E1A-3336-8285A397D97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38533D04-6B14-54EF-7115-86E4920E86B8}"/>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D599B15-E6F8-2C93-3F35-AA65C5E71F67}"/>
              </a:ext>
            </a:extLst>
          </p:cNvPr>
          <p:cNvGrpSpPr/>
          <p:nvPr/>
        </p:nvGrpSpPr>
        <p:grpSpPr>
          <a:xfrm>
            <a:off x="5330627" y="1583298"/>
            <a:ext cx="7520940" cy="2670175"/>
            <a:chOff x="10475" y="3048"/>
            <a:chExt cx="7027" cy="4205"/>
          </a:xfrm>
        </p:grpSpPr>
        <p:sp>
          <p:nvSpPr>
            <p:cNvPr id="16" name="文本框 15">
              <a:extLst>
                <a:ext uri="{FF2B5EF4-FFF2-40B4-BE49-F238E27FC236}">
                  <a16:creationId xmlns:a16="http://schemas.microsoft.com/office/drawing/2014/main" id="{57C8C081-E5E8-7059-3960-1979206C585B}"/>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err="1">
                  <a:solidFill>
                    <a:schemeClr val="bg1"/>
                  </a:solidFill>
                </a:rPr>
                <a:t>specversion</a:t>
              </a:r>
              <a:r>
                <a:rPr lang="en-US" sz="2400" dirty="0">
                  <a:solidFill>
                    <a:schemeClr val="bg1"/>
                  </a:solidFill>
                </a:rPr>
                <a:t> – </a:t>
              </a:r>
              <a:r>
                <a:rPr lang="en-US" sz="2400" dirty="0" err="1">
                  <a:solidFill>
                    <a:schemeClr val="bg1"/>
                  </a:solidFill>
                </a:rPr>
                <a:t>CloudEvents</a:t>
              </a:r>
              <a:r>
                <a:rPr lang="en-US" sz="2400" dirty="0">
                  <a:solidFill>
                    <a:schemeClr val="bg1"/>
                  </a:solidFill>
                </a:rPr>
                <a:t> specification version.</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id – identifies the event.</a:t>
              </a:r>
            </a:p>
            <a:p>
              <a:pPr marL="342900" indent="-342900" algn="l">
                <a:buFont typeface="Arial" panose="020B0604020202020204" pitchFamily="34" charset="0"/>
                <a:buChar char="•"/>
              </a:pPr>
              <a:r>
                <a:rPr lang="en-US" sz="2400" dirty="0">
                  <a:solidFill>
                    <a:schemeClr val="bg1"/>
                  </a:solidFill>
                </a:rPr>
                <a:t>source – identifies the context in which the event happened. </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t</a:t>
              </a:r>
              <a:r>
                <a:rPr lang="en-US" sz="2400" b="0" i="0" dirty="0">
                  <a:solidFill>
                    <a:schemeClr val="bg1"/>
                  </a:solidFill>
                  <a:effectLst/>
                </a:rPr>
                <a:t>ype – describes the type of the event.</a:t>
              </a:r>
            </a:p>
          </p:txBody>
        </p:sp>
        <p:sp>
          <p:nvSpPr>
            <p:cNvPr id="17" name="文本框 16">
              <a:extLst>
                <a:ext uri="{FF2B5EF4-FFF2-40B4-BE49-F238E27FC236}">
                  <a16:creationId xmlns:a16="http://schemas.microsoft.com/office/drawing/2014/main" id="{DACFE6D2-3329-25DA-8DF3-AE247CCE7B59}"/>
                </a:ext>
              </a:extLst>
            </p:cNvPr>
            <p:cNvSpPr txBox="1"/>
            <p:nvPr/>
          </p:nvSpPr>
          <p:spPr>
            <a:xfrm>
              <a:off x="10489" y="3048"/>
              <a:ext cx="5768" cy="13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rgbClr val="1EE2F4"/>
                  </a:solidFill>
                  <a:ea typeface="字魂59号-创粗黑" panose="00000500000000000000" pitchFamily="2" charset="-122"/>
                  <a:sym typeface="+mn-ea"/>
                </a:rPr>
                <a:t>J</a:t>
              </a:r>
              <a:r>
                <a:rPr lang="en-US" altLang="zh-CN" sz="4800" b="1" dirty="0">
                  <a:solidFill>
                    <a:schemeClr val="bg2"/>
                  </a:solidFill>
                  <a:ea typeface="字魂59号-创粗黑" panose="00000500000000000000" pitchFamily="2" charset="-122"/>
                  <a:sym typeface="+mn-ea"/>
                </a:rPr>
                <a:t>ust</a:t>
              </a:r>
              <a:r>
                <a:rPr lang="en-US" altLang="zh-CN" sz="4800" b="1" dirty="0">
                  <a:solidFill>
                    <a:srgbClr val="1EE2F4"/>
                  </a:solidFill>
                  <a:ea typeface="字魂59号-创粗黑" panose="00000500000000000000" pitchFamily="2" charset="-122"/>
                  <a:sym typeface="+mn-ea"/>
                </a:rPr>
                <a:t> E</a:t>
              </a:r>
              <a:r>
                <a:rPr lang="en-US" altLang="zh-CN" sz="4800" b="1" dirty="0">
                  <a:solidFill>
                    <a:schemeClr val="bg2"/>
                  </a:solidFill>
                  <a:ea typeface="字魂59号-创粗黑" panose="00000500000000000000" pitchFamily="2" charset="-122"/>
                  <a:sym typeface="+mn-ea"/>
                </a:rPr>
                <a:t>nough</a:t>
              </a:r>
              <a:r>
                <a:rPr lang="en-US" altLang="zh-CN" sz="4800" b="1" dirty="0">
                  <a:solidFill>
                    <a:srgbClr val="1EE2F4"/>
                  </a:solidFill>
                  <a:ea typeface="字魂59号-创粗黑" panose="00000500000000000000" pitchFamily="2" charset="-122"/>
                  <a:sym typeface="+mn-ea"/>
                </a:rPr>
                <a:t> M</a:t>
              </a:r>
              <a:r>
                <a:rPr lang="en-US" altLang="zh-CN" sz="4800" b="1" dirty="0">
                  <a:solidFill>
                    <a:schemeClr val="bg2"/>
                  </a:solidFill>
                  <a:ea typeface="字魂59号-创粗黑" panose="00000500000000000000" pitchFamily="2" charset="-122"/>
                  <a:sym typeface="+mn-ea"/>
                </a:rPr>
                <a:t>etadata</a:t>
              </a:r>
            </a:p>
          </p:txBody>
        </p:sp>
      </p:grpSp>
    </p:spTree>
    <p:custDataLst>
      <p:tags r:id="rId1"/>
    </p:custDataLst>
    <p:extLst>
      <p:ext uri="{BB962C8B-B14F-4D97-AF65-F5344CB8AC3E}">
        <p14:creationId xmlns:p14="http://schemas.microsoft.com/office/powerpoint/2010/main" val="239205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32DE-92A5-8F7D-46DA-B60F868BA9AB}"/>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B38A84D5-960B-8059-2C0C-6C7EA01584D2}"/>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6CE860F1-6E0E-BB7F-56F2-C0FAE02CA19A}"/>
              </a:ext>
            </a:extLst>
          </p:cNvPr>
          <p:cNvSpPr txBox="1"/>
          <p:nvPr/>
        </p:nvSpPr>
        <p:spPr>
          <a:xfrm>
            <a:off x="4738517"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AsyncAPI</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1778163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11000" b="-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13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9DF-CFC8-6D66-9EF5-5141538FE0B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9453AB-8D7E-C625-F620-31B3A1717090}"/>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302B8DA-4DE7-8401-4BCD-B3DCF659F84B}"/>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AsyncAPI</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1A9CC202-9780-CE59-31D9-D6A9B96CEAFD}"/>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A25F0008-3FB3-A50D-4B65-807A727C04EC}"/>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B569363-5A25-A156-12A0-E4B44549FF28}"/>
              </a:ext>
            </a:extLst>
          </p:cNvPr>
          <p:cNvGrpSpPr/>
          <p:nvPr/>
        </p:nvGrpSpPr>
        <p:grpSpPr>
          <a:xfrm>
            <a:off x="5330627" y="1583298"/>
            <a:ext cx="7520940" cy="3039110"/>
            <a:chOff x="10475" y="3048"/>
            <a:chExt cx="7027" cy="4786"/>
          </a:xfrm>
        </p:grpSpPr>
        <p:sp>
          <p:nvSpPr>
            <p:cNvPr id="16" name="文本框 15">
              <a:extLst>
                <a:ext uri="{FF2B5EF4-FFF2-40B4-BE49-F238E27FC236}">
                  <a16:creationId xmlns:a16="http://schemas.microsoft.com/office/drawing/2014/main" id="{C51AAB10-6EEE-8B81-8E5C-826C2B52AD43}"/>
                </a:ext>
              </a:extLst>
            </p:cNvPr>
            <p:cNvSpPr txBox="1"/>
            <p:nvPr/>
          </p:nvSpPr>
          <p:spPr>
            <a:xfrm>
              <a:off x="10475" y="4199"/>
              <a:ext cx="7027" cy="3635"/>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Defines how messages are sent and received.</a:t>
              </a:r>
            </a:p>
            <a:p>
              <a:pPr marL="342900" indent="-342900" algn="l">
                <a:buFont typeface="Arial" panose="020B0604020202020204" pitchFamily="34" charset="0"/>
                <a:buChar char="•"/>
              </a:pPr>
              <a:r>
                <a:rPr lang="en-US" sz="2400" b="0" i="0" dirty="0">
                  <a:solidFill>
                    <a:schemeClr val="bg1"/>
                  </a:solidFill>
                  <a:effectLst/>
                </a:rPr>
                <a:t>Ensures consistency across services.</a:t>
              </a:r>
            </a:p>
            <a:p>
              <a:pPr marL="342900" indent="-342900" algn="l">
                <a:buFont typeface="Arial" panose="020B0604020202020204" pitchFamily="34" charset="0"/>
                <a:buChar char="•"/>
              </a:pPr>
              <a:r>
                <a:rPr lang="en-US" sz="2400" b="0" i="0" dirty="0">
                  <a:solidFill>
                    <a:schemeClr val="bg1"/>
                  </a:solidFill>
                  <a:effectLst/>
                </a:rPr>
                <a:t>Provides clear documentation for developers.</a:t>
              </a:r>
            </a:p>
            <a:p>
              <a:pPr marL="342900" indent="-342900" algn="l">
                <a:buFont typeface="Arial" panose="020B0604020202020204" pitchFamily="34" charset="0"/>
                <a:buChar char="•"/>
              </a:pPr>
              <a:r>
                <a:rPr lang="en-US" sz="2400" b="0" i="0" dirty="0">
                  <a:solidFill>
                    <a:schemeClr val="bg1"/>
                  </a:solidFill>
                  <a:effectLst/>
                </a:rPr>
                <a:t>Provides various tooling for docs, code gen, </a:t>
              </a:r>
              <a:r>
                <a:rPr lang="en-US" sz="2400" b="0" i="0" dirty="0" err="1">
                  <a:solidFill>
                    <a:schemeClr val="bg1"/>
                  </a:solidFill>
                  <a:effectLst/>
                </a:rPr>
                <a:t>etc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Joined Linux Foundation in 2021</a:t>
              </a: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E83E3ABA-5706-6BBD-2B33-18D189A76471}"/>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AsyncAPI</a:t>
              </a:r>
              <a:r>
                <a:rPr lang="en-US" altLang="zh-CN" sz="3200" b="1" dirty="0">
                  <a:solidFill>
                    <a:srgbClr val="1EE2F4"/>
                  </a:solidFill>
                  <a:ea typeface="字魂59号-创粗黑" panose="00000500000000000000" pitchFamily="2" charset="-122"/>
                  <a:sym typeface="+mn-ea"/>
                </a:rPr>
                <a:t> – route planner</a:t>
              </a:r>
            </a:p>
          </p:txBody>
        </p:sp>
      </p:grpSp>
    </p:spTree>
    <p:custDataLst>
      <p:tags r:id="rId1"/>
    </p:custDataLst>
    <p:extLst>
      <p:ext uri="{BB962C8B-B14F-4D97-AF65-F5344CB8AC3E}">
        <p14:creationId xmlns:p14="http://schemas.microsoft.com/office/powerpoint/2010/main" val="2608116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94B-BF26-DC86-69EA-7A577810A36D}"/>
            </a:ext>
          </a:extLst>
        </p:cNvPr>
        <p:cNvGrpSpPr/>
        <p:nvPr/>
      </p:nvGrpSpPr>
      <p:grpSpPr>
        <a:xfrm>
          <a:off x="0" y="0"/>
          <a:ext cx="0" cy="0"/>
          <a:chOff x="0" y="0"/>
          <a:chExt cx="0" cy="0"/>
        </a:xfrm>
      </p:grpSpPr>
      <p:pic>
        <p:nvPicPr>
          <p:cNvPr id="8" name="图片 7" descr="27">
            <a:extLst>
              <a:ext uri="{FF2B5EF4-FFF2-40B4-BE49-F238E27FC236}">
                <a16:creationId xmlns:a16="http://schemas.microsoft.com/office/drawing/2014/main" id="{68A552DB-3C8C-AD4B-9087-8D2E87C0486E}"/>
              </a:ext>
            </a:extLst>
          </p:cNvPr>
          <p:cNvPicPr>
            <a:picLocks noChangeAspect="1"/>
          </p:cNvPicPr>
          <p:nvPr/>
        </p:nvPicPr>
        <p:blipFill>
          <a:blip r:embed="rId4"/>
          <a:stretch>
            <a:fillRect/>
          </a:stretch>
        </p:blipFill>
        <p:spPr>
          <a:xfrm rot="10800000">
            <a:off x="1699260" y="-139700"/>
            <a:ext cx="10556875" cy="2132965"/>
          </a:xfrm>
          <a:prstGeom prst="rect">
            <a:avLst/>
          </a:prstGeom>
        </p:spPr>
      </p:pic>
      <p:pic>
        <p:nvPicPr>
          <p:cNvPr id="10" name="图片 9" descr="13">
            <a:extLst>
              <a:ext uri="{FF2B5EF4-FFF2-40B4-BE49-F238E27FC236}">
                <a16:creationId xmlns:a16="http://schemas.microsoft.com/office/drawing/2014/main" id="{E1DE0F09-3B5F-45B6-D508-E2E2E7D5C693}"/>
              </a:ext>
            </a:extLst>
          </p:cNvPr>
          <p:cNvPicPr>
            <a:picLocks noChangeAspect="1"/>
          </p:cNvPicPr>
          <p:nvPr/>
        </p:nvPicPr>
        <p:blipFill>
          <a:blip r:embed="rId5"/>
          <a:stretch>
            <a:fillRect/>
          </a:stretch>
        </p:blipFill>
        <p:spPr>
          <a:xfrm>
            <a:off x="8214360" y="3412490"/>
            <a:ext cx="1653540" cy="1953260"/>
          </a:xfrm>
          <a:prstGeom prst="rect">
            <a:avLst/>
          </a:prstGeom>
        </p:spPr>
      </p:pic>
      <p:pic>
        <p:nvPicPr>
          <p:cNvPr id="11" name="图片 10" descr="13">
            <a:extLst>
              <a:ext uri="{FF2B5EF4-FFF2-40B4-BE49-F238E27FC236}">
                <a16:creationId xmlns:a16="http://schemas.microsoft.com/office/drawing/2014/main" id="{3E93FD1B-F8A4-5548-3E59-04776F96E652}"/>
              </a:ext>
            </a:extLst>
          </p:cNvPr>
          <p:cNvPicPr>
            <a:picLocks noChangeAspect="1"/>
          </p:cNvPicPr>
          <p:nvPr/>
        </p:nvPicPr>
        <p:blipFill>
          <a:blip r:embed="rId5"/>
          <a:stretch>
            <a:fillRect/>
          </a:stretch>
        </p:blipFill>
        <p:spPr>
          <a:xfrm rot="9900000">
            <a:off x="3403600" y="1727835"/>
            <a:ext cx="722630" cy="854075"/>
          </a:xfrm>
          <a:prstGeom prst="rect">
            <a:avLst/>
          </a:prstGeom>
        </p:spPr>
      </p:pic>
      <p:pic>
        <p:nvPicPr>
          <p:cNvPr id="12" name="图片 11" descr="13">
            <a:extLst>
              <a:ext uri="{FF2B5EF4-FFF2-40B4-BE49-F238E27FC236}">
                <a16:creationId xmlns:a16="http://schemas.microsoft.com/office/drawing/2014/main" id="{FDA8EE15-91CF-75F5-238E-3D1C5032B50D}"/>
              </a:ext>
            </a:extLst>
          </p:cNvPr>
          <p:cNvPicPr>
            <a:picLocks noChangeAspect="1"/>
          </p:cNvPicPr>
          <p:nvPr/>
        </p:nvPicPr>
        <p:blipFill>
          <a:blip r:embed="rId5"/>
          <a:stretch>
            <a:fillRect/>
          </a:stretch>
        </p:blipFill>
        <p:spPr>
          <a:xfrm rot="9900000">
            <a:off x="2809875" y="1777365"/>
            <a:ext cx="391795" cy="463550"/>
          </a:xfrm>
          <a:prstGeom prst="rect">
            <a:avLst/>
          </a:prstGeom>
        </p:spPr>
      </p:pic>
      <p:sp>
        <p:nvSpPr>
          <p:cNvPr id="25" name="文本框 24">
            <a:extLst>
              <a:ext uri="{FF2B5EF4-FFF2-40B4-BE49-F238E27FC236}">
                <a16:creationId xmlns:a16="http://schemas.microsoft.com/office/drawing/2014/main" id="{D821D79E-88E7-E504-1B91-4BA06DF94191}"/>
              </a:ext>
            </a:extLst>
          </p:cNvPr>
          <p:cNvSpPr txBox="1"/>
          <p:nvPr/>
        </p:nvSpPr>
        <p:spPr>
          <a:xfrm>
            <a:off x="1804011" y="533658"/>
            <a:ext cx="7909652" cy="1938992"/>
          </a:xfrm>
          <a:prstGeom prst="rect">
            <a:avLst/>
          </a:prstGeom>
          <a:noFill/>
        </p:spPr>
        <p:txBody>
          <a:bodyPr wrap="square" rtlCol="0">
            <a:spAutoFit/>
          </a:bodyPr>
          <a:lstStyle/>
          <a:p>
            <a:pPr algn="ctr"/>
            <a:r>
              <a:rPr lang="en-US" sz="12000" dirty="0">
                <a:solidFill>
                  <a:srgbClr val="1EE2F4"/>
                </a:solidFill>
              </a:rPr>
              <a:t>Hello</a:t>
            </a:r>
            <a:r>
              <a:rPr lang="en-US" sz="9600" dirty="0">
                <a:solidFill>
                  <a:srgbClr val="1EE2F4"/>
                </a:solidFill>
              </a:rPr>
              <a:t>!</a:t>
            </a:r>
            <a:endParaRPr lang="zh-CN" altLang="en-US" sz="9600" b="1" spc="300" dirty="0">
              <a:solidFill>
                <a:srgbClr val="1EE2F4"/>
              </a:solidFill>
              <a:effectLst>
                <a:outerShdw blurRad="38100" dist="38100" dir="2700000" algn="tl">
                  <a:srgbClr val="000000">
                    <a:alpha val="43137"/>
                  </a:srgbClr>
                </a:outerShdw>
              </a:effectLst>
              <a:ea typeface="字魂59号-创粗黑" panose="00000500000000000000" pitchFamily="2" charset="-122"/>
            </a:endParaRPr>
          </a:p>
        </p:txBody>
      </p:sp>
      <p:sp>
        <p:nvSpPr>
          <p:cNvPr id="2" name="文本框 24">
            <a:extLst>
              <a:ext uri="{FF2B5EF4-FFF2-40B4-BE49-F238E27FC236}">
                <a16:creationId xmlns:a16="http://schemas.microsoft.com/office/drawing/2014/main" id="{C8DCE57D-5A81-A6E1-2D12-B404B8C1C74A}"/>
              </a:ext>
            </a:extLst>
          </p:cNvPr>
          <p:cNvSpPr txBox="1"/>
          <p:nvPr/>
        </p:nvSpPr>
        <p:spPr>
          <a:xfrm>
            <a:off x="1509312" y="2506254"/>
            <a:ext cx="10556876" cy="2893100"/>
          </a:xfrm>
          <a:prstGeom prst="rect">
            <a:avLst/>
          </a:prstGeom>
          <a:noFill/>
        </p:spPr>
        <p:txBody>
          <a:bodyPr wrap="square" rtlCol="0">
            <a:spAutoFit/>
          </a:bodyPr>
          <a:lstStyle/>
          <a:p>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Artur </a:t>
            </a:r>
            <a:r>
              <a:rPr lang="en-US" altLang="zh-CN" sz="4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Ciocanu</a:t>
            </a:r>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endParaRPr lang="en-US" altLang="zh-CN"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here today to talk about NATS,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CloudEvents</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 and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AsyncAPI</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br>
              <a:rPr lang="en-US" altLang="zh-CN" sz="2400" b="1"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Twitter/X: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artur_ciocanu</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LinkedIn: https://</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www.linkedin.com</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/in/</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GitHub: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endParaRPr lang="zh-CN" altLang="en-US" sz="2400"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890794090"/>
      </p:ext>
    </p:extLst>
  </p:cSld>
  <p:clrMapOvr>
    <a:masterClrMapping/>
  </p:clrMapOvr>
  <mc:AlternateContent xmlns:mc="http://schemas.openxmlformats.org/markup-compatibility/2006" xmlns:p14="http://schemas.microsoft.com/office/powerpoint/2010/main">
    <mc:Choice Requires="p14">
      <p:transition spd="slow" advTm="6578">
        <p14:reveal/>
      </p:transition>
    </mc:Choice>
    <mc:Fallback xmlns="">
      <p:transition spd="slow" advTm="657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F34B2-D5E1-2288-6E22-26362AB17D47}"/>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5CD9AB4-ED12-2BE1-E42B-8DBCA324E70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7E7782C1-8E28-A4B7-A435-411EE527E12E}"/>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Demo Setup</a:t>
            </a:r>
          </a:p>
        </p:txBody>
      </p:sp>
    </p:spTree>
    <p:custDataLst>
      <p:tags r:id="rId1"/>
    </p:custDataLst>
    <p:extLst>
      <p:ext uri="{BB962C8B-B14F-4D97-AF65-F5344CB8AC3E}">
        <p14:creationId xmlns:p14="http://schemas.microsoft.com/office/powerpoint/2010/main" val="35146375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1000" t="1000"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73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94A9-1F2A-CD97-4F7A-0B74A1D4A63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97ED744A-7F35-7BC7-EB23-D36E5E08A918}"/>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47C34159-5CB7-5D37-747E-645125AD46E1}"/>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Conclusion</a:t>
            </a:r>
          </a:p>
        </p:txBody>
      </p:sp>
    </p:spTree>
    <p:custDataLst>
      <p:tags r:id="rId1"/>
    </p:custDataLst>
    <p:extLst>
      <p:ext uri="{BB962C8B-B14F-4D97-AF65-F5344CB8AC3E}">
        <p14:creationId xmlns:p14="http://schemas.microsoft.com/office/powerpoint/2010/main" val="1680882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166-F200-8495-884B-C04BAB4629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BBD52F-F965-B93D-1E69-A71E70BAA0AC}"/>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51FC018-A48B-3BA5-4C1C-63F30976349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Conclusion</a:t>
              </a:r>
            </a:p>
          </p:txBody>
        </p:sp>
        <p:pic>
          <p:nvPicPr>
            <p:cNvPr id="5" name="图片 4" descr="10">
              <a:extLst>
                <a:ext uri="{FF2B5EF4-FFF2-40B4-BE49-F238E27FC236}">
                  <a16:creationId xmlns:a16="http://schemas.microsoft.com/office/drawing/2014/main" id="{FE04462F-DD3B-E983-AD98-33285C60E580}"/>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25964FB0-DD57-3E2E-A68E-57FB9E04B8F0}"/>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D935307F-A13F-A424-FA03-B486CA3D6E80}"/>
              </a:ext>
            </a:extLst>
          </p:cNvPr>
          <p:cNvGrpSpPr/>
          <p:nvPr/>
        </p:nvGrpSpPr>
        <p:grpSpPr>
          <a:xfrm>
            <a:off x="4551138" y="1773882"/>
            <a:ext cx="7520940" cy="2670175"/>
            <a:chOff x="10475" y="3048"/>
            <a:chExt cx="7027" cy="4205"/>
          </a:xfrm>
        </p:grpSpPr>
        <p:sp>
          <p:nvSpPr>
            <p:cNvPr id="16" name="文本框 15">
              <a:extLst>
                <a:ext uri="{FF2B5EF4-FFF2-40B4-BE49-F238E27FC236}">
                  <a16:creationId xmlns:a16="http://schemas.microsoft.com/office/drawing/2014/main" id="{06FCF9CC-9817-1738-AEC0-9F2CEF102D14}"/>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a:solidFill>
                    <a:schemeClr val="bg1"/>
                  </a:solidFill>
                </a:rPr>
                <a:t>Start small</a:t>
              </a:r>
            </a:p>
            <a:p>
              <a:pPr marL="342900" indent="-342900" algn="l">
                <a:buFont typeface="Arial" panose="020B0604020202020204" pitchFamily="34" charset="0"/>
                <a:buChar char="•"/>
              </a:pPr>
              <a:r>
                <a:rPr lang="en-US" sz="2400" dirty="0">
                  <a:solidFill>
                    <a:schemeClr val="bg1"/>
                  </a:solidFill>
                </a:rPr>
                <a:t>If you fail to plan, you plan to fail</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Big up front design can be overkill, but some design is essential</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When in doubt document using </a:t>
              </a:r>
              <a:r>
                <a:rPr lang="en-US" sz="2400" b="0" i="0" dirty="0" err="1">
                  <a:solidFill>
                    <a:schemeClr val="bg1"/>
                  </a:solidFill>
                  <a:effectLst/>
                </a:rPr>
                <a:t>AsyncAPI</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F1307AC5-A2A6-51D2-B41E-D38D0BEECFA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i="0" dirty="0">
                  <a:solidFill>
                    <a:schemeClr val="bg1"/>
                  </a:solidFill>
                  <a:effectLst/>
                </a:rPr>
                <a:t>Key Takeaways</a:t>
              </a:r>
            </a:p>
          </p:txBody>
        </p:sp>
      </p:grpSp>
    </p:spTree>
    <p:custDataLst>
      <p:tags r:id="rId1"/>
    </p:custDataLst>
    <p:extLst>
      <p:ext uri="{BB962C8B-B14F-4D97-AF65-F5344CB8AC3E}">
        <p14:creationId xmlns:p14="http://schemas.microsoft.com/office/powerpoint/2010/main" val="18921784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3140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26"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30" name="文本框 24"/>
          <p:cNvSpPr txBox="1"/>
          <p:nvPr/>
        </p:nvSpPr>
        <p:spPr>
          <a:xfrm>
            <a:off x="34925" y="2750234"/>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CA3C-276F-6BEC-9E60-2B8B51A7C607}"/>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44596C0-0240-4D6E-F0E3-97A63A04836B}"/>
              </a:ext>
            </a:extLst>
          </p:cNvPr>
          <p:cNvSpPr txBox="1"/>
          <p:nvPr/>
        </p:nvSpPr>
        <p:spPr>
          <a:xfrm>
            <a:off x="3974644" y="0"/>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Resources</a:t>
            </a:r>
          </a:p>
        </p:txBody>
      </p:sp>
      <p:sp>
        <p:nvSpPr>
          <p:cNvPr id="3" name="文本框 15">
            <a:extLst>
              <a:ext uri="{FF2B5EF4-FFF2-40B4-BE49-F238E27FC236}">
                <a16:creationId xmlns:a16="http://schemas.microsoft.com/office/drawing/2014/main" id="{5CD143F3-AD10-6F90-7658-D99316277736}"/>
              </a:ext>
            </a:extLst>
          </p:cNvPr>
          <p:cNvSpPr txBox="1"/>
          <p:nvPr/>
        </p:nvSpPr>
        <p:spPr>
          <a:xfrm>
            <a:off x="420850" y="1074509"/>
            <a:ext cx="11350300" cy="4770537"/>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3200" b="0" i="0" dirty="0">
                <a:solidFill>
                  <a:schemeClr val="bg1"/>
                </a:solidFill>
                <a:effectLst/>
                <a:hlinkClick r:id="rId4">
                  <a:extLst>
                    <a:ext uri="{A12FA001-AC4F-418D-AE19-62706E023703}">
                      <ahyp:hlinkClr xmlns:ahyp="http://schemas.microsoft.com/office/drawing/2018/hyperlinkcolor" val="tx"/>
                    </a:ext>
                  </a:extLst>
                </a:hlinkClick>
              </a:rPr>
              <a:t>https://nats.io/</a:t>
            </a:r>
            <a:endParaRPr lang="en-US" sz="3200" b="0" i="0" dirty="0">
              <a:solidFill>
                <a:schemeClr val="bg1"/>
              </a:solidFill>
              <a:effectLst/>
            </a:endParaRPr>
          </a:p>
          <a:p>
            <a:pPr marL="342900" indent="-342900" algn="l">
              <a:buFont typeface="Arial" panose="020B0604020202020204" pitchFamily="34" charset="0"/>
              <a:buChar char="•"/>
            </a:pPr>
            <a:r>
              <a:rPr lang="en-US" sz="3200" b="0" i="0" dirty="0">
                <a:solidFill>
                  <a:schemeClr val="bg1"/>
                </a:solidFill>
                <a:effectLst/>
              </a:rPr>
              <a:t>https://</a:t>
            </a:r>
            <a:r>
              <a:rPr lang="en-US" sz="3200" b="0" i="0" dirty="0" err="1">
                <a:solidFill>
                  <a:schemeClr val="bg1"/>
                </a:solidFill>
                <a:effectLst/>
              </a:rPr>
              <a:t>natsbyexample.com</a:t>
            </a:r>
            <a:r>
              <a:rPr lang="en-US" sz="3200" b="0" i="0" dirty="0">
                <a:solidFill>
                  <a:schemeClr val="bg1"/>
                </a:solidFill>
                <a:effectLst/>
              </a:rPr>
              <a:t>/</a:t>
            </a:r>
          </a:p>
          <a:p>
            <a:pPr marL="342900" indent="-342900" algn="l">
              <a:buFont typeface="Arial" panose="020B0604020202020204" pitchFamily="34" charset="0"/>
              <a:buChar char="•"/>
            </a:pPr>
            <a:r>
              <a:rPr lang="en-US" sz="3200" b="0" i="0" dirty="0">
                <a:solidFill>
                  <a:schemeClr val="bg1"/>
                </a:solidFill>
                <a:effectLst/>
                <a:hlinkClick r:id="rId5">
                  <a:extLst>
                    <a:ext uri="{A12FA001-AC4F-418D-AE19-62706E023703}">
                      <ahyp:hlinkClr xmlns:ahyp="http://schemas.microsoft.com/office/drawing/2018/hyperlinkcolor" val="tx"/>
                    </a:ext>
                  </a:extLst>
                </a:hlinkClick>
              </a:rPr>
              <a:t>https://www.asyncapi.com/en</a:t>
            </a:r>
            <a:endParaRPr lang="en-US" sz="3200" b="0" i="0" dirty="0">
              <a:solidFill>
                <a:schemeClr val="bg1"/>
              </a:solidFill>
              <a:effectLst/>
            </a:endParaRPr>
          </a:p>
          <a:p>
            <a:pPr marL="342900" indent="-342900" algn="l">
              <a:buFont typeface="Arial" panose="020B0604020202020204" pitchFamily="34" charset="0"/>
              <a:buChar char="•"/>
            </a:pPr>
            <a:r>
              <a:rPr lang="en-US" sz="3200" dirty="0">
                <a:solidFill>
                  <a:schemeClr val="bg1"/>
                </a:solidFill>
                <a:hlinkClick r:id="rId6">
                  <a:extLst>
                    <a:ext uri="{A12FA001-AC4F-418D-AE19-62706E023703}">
                      <ahyp:hlinkClr xmlns:ahyp="http://schemas.microsoft.com/office/drawing/2018/hyperlinkcolor" val="tx"/>
                    </a:ext>
                  </a:extLst>
                </a:hlinkClick>
              </a:rPr>
              <a:t>https://modelina.org/</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hlinkClick r:id="rId7">
                  <a:extLst>
                    <a:ext uri="{A12FA001-AC4F-418D-AE19-62706E023703}">
                      <ahyp:hlinkClr xmlns:ahyp="http://schemas.microsoft.com/office/drawing/2018/hyperlinkcolor" val="tx"/>
                    </a:ext>
                  </a:extLst>
                </a:hlinkClick>
              </a:rPr>
              <a:t>https://cloudevents.io/</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rPr>
              <a:t>https://</a:t>
            </a:r>
            <a:r>
              <a:rPr lang="en-US" sz="3200" dirty="0" err="1">
                <a:solidFill>
                  <a:schemeClr val="bg1"/>
                </a:solidFill>
              </a:rPr>
              <a:t>github.com</a:t>
            </a:r>
            <a:r>
              <a:rPr lang="en-US" sz="3200" dirty="0">
                <a:solidFill>
                  <a:schemeClr val="bg1"/>
                </a:solidFill>
              </a:rPr>
              <a:t>/</a:t>
            </a:r>
            <a:r>
              <a:rPr lang="en-US" sz="3200" dirty="0" err="1">
                <a:solidFill>
                  <a:schemeClr val="bg1"/>
                </a:solidFill>
              </a:rPr>
              <a:t>artur-ciocanu</a:t>
            </a:r>
            <a:r>
              <a:rPr lang="en-US" sz="3200" dirty="0">
                <a:solidFill>
                  <a:schemeClr val="bg1"/>
                </a:solidFill>
              </a:rPr>
              <a:t>/presentations/tree/main/apidays-conf-london-2024/code</a:t>
            </a:r>
          </a:p>
          <a:p>
            <a:pPr marL="342900" indent="-342900" algn="l">
              <a:buFont typeface="Arial" panose="020B0604020202020204" pitchFamily="34" charset="0"/>
              <a:buChar char="•"/>
            </a:pP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Tree>
    <p:custDataLst>
      <p:tags r:id="rId1"/>
    </p:custDataLst>
    <p:extLst>
      <p:ext uri="{BB962C8B-B14F-4D97-AF65-F5344CB8AC3E}">
        <p14:creationId xmlns:p14="http://schemas.microsoft.com/office/powerpoint/2010/main" val="20477366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528808" y="1415435"/>
            <a:ext cx="9276371"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sp>
        <p:nvSpPr>
          <p:cNvPr id="12" name="文本框 11"/>
          <p:cNvSpPr txBox="1"/>
          <p:nvPr/>
        </p:nvSpPr>
        <p:spPr>
          <a:xfrm>
            <a:off x="3781425" y="2431098"/>
            <a:ext cx="4572000" cy="3970318"/>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Introduction</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NATS</a:t>
            </a: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CloudEvents</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AsyncAPI</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Demo</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Conclusion</a:t>
            </a:r>
          </a:p>
          <a:p>
            <a:pPr marL="571500" indent="-571500" algn="ctr">
              <a:buFont typeface="Arial" panose="020B0604020202020204" pitchFamily="34" charset="0"/>
              <a:buChar char="•"/>
            </a:pPr>
            <a:endParaRPr lang="en-US" altLang="zh-CN" sz="3600" dirty="0">
              <a:solidFill>
                <a:schemeClr val="bg1"/>
              </a:solidFill>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p:cNvSpPr txBox="1"/>
          <p:nvPr/>
        </p:nvSpPr>
        <p:spPr>
          <a:xfrm>
            <a:off x="4078951"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78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4701540" cy="2325370"/>
            <a:chOff x="-13" y="-9"/>
            <a:chExt cx="7404" cy="3662"/>
          </a:xfrm>
        </p:grpSpPr>
        <p:sp>
          <p:nvSpPr>
            <p:cNvPr id="15" name="文本框 14"/>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p:cNvGrpSpPr/>
          <p:nvPr/>
        </p:nvGrpSpPr>
        <p:grpSpPr>
          <a:xfrm>
            <a:off x="6825036" y="1595120"/>
            <a:ext cx="4676842" cy="1562100"/>
            <a:chOff x="10475" y="3048"/>
            <a:chExt cx="7027" cy="2460"/>
          </a:xfrm>
        </p:grpSpPr>
        <p:sp>
          <p:nvSpPr>
            <p:cNvPr id="16" name="文本框 15"/>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Blending different parts to create a cohesive and pleasing whole</a:t>
              </a:r>
              <a:endParaRPr lang="en-US" sz="2400" b="0" i="0" dirty="0">
                <a:solidFill>
                  <a:schemeClr val="bg1"/>
                </a:solidFill>
                <a:effectLst/>
              </a:endParaRPr>
            </a:p>
          </p:txBody>
        </p:sp>
        <p:sp>
          <p:nvSpPr>
            <p:cNvPr id="17" name="文本框 16"/>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Harmonizing</a:t>
              </a:r>
            </a:p>
          </p:txBody>
        </p:sp>
      </p:grpSp>
      <p:grpSp>
        <p:nvGrpSpPr>
          <p:cNvPr id="2" name="组合 13">
            <a:extLst>
              <a:ext uri="{FF2B5EF4-FFF2-40B4-BE49-F238E27FC236}">
                <a16:creationId xmlns:a16="http://schemas.microsoft.com/office/drawing/2014/main" id="{2F94330B-C9E1-A738-0CC7-EA631594044B}"/>
              </a:ext>
            </a:extLst>
          </p:cNvPr>
          <p:cNvGrpSpPr/>
          <p:nvPr/>
        </p:nvGrpSpPr>
        <p:grpSpPr>
          <a:xfrm>
            <a:off x="1382167" y="1595120"/>
            <a:ext cx="4805138" cy="1562100"/>
            <a:chOff x="10475" y="3048"/>
            <a:chExt cx="7027" cy="2460"/>
          </a:xfrm>
        </p:grpSpPr>
        <p:sp>
          <p:nvSpPr>
            <p:cNvPr id="3" name="文本框 15">
              <a:extLst>
                <a:ext uri="{FF2B5EF4-FFF2-40B4-BE49-F238E27FC236}">
                  <a16:creationId xmlns:a16="http://schemas.microsoft.com/office/drawing/2014/main" id="{151F02E4-9EC5-85C0-D6E1-A2E6BB7A8FA4}"/>
                </a:ext>
              </a:extLst>
            </p:cNvPr>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A state where different elements come together seamlessly, creating a sense of peace and unity</a:t>
              </a:r>
              <a:endParaRPr lang="en-US" sz="2400" b="0" i="0" dirty="0">
                <a:solidFill>
                  <a:schemeClr val="bg1"/>
                </a:solidFill>
                <a:effectLst/>
              </a:endParaRPr>
            </a:p>
          </p:txBody>
        </p:sp>
        <p:sp>
          <p:nvSpPr>
            <p:cNvPr id="4" name="文本框 16">
              <a:extLst>
                <a:ext uri="{FF2B5EF4-FFF2-40B4-BE49-F238E27FC236}">
                  <a16:creationId xmlns:a16="http://schemas.microsoft.com/office/drawing/2014/main" id="{98A84F12-5579-79CC-0A86-BDC54A32342E}"/>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Harmony</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1981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3736340" cy="2325370"/>
            <a:chOff x="-13" y="-9"/>
            <a:chExt cx="5884" cy="3662"/>
          </a:xfrm>
        </p:grpSpPr>
        <p:sp>
          <p:nvSpPr>
            <p:cNvPr id="15" name="文本框 14"/>
            <p:cNvSpPr txBox="1"/>
            <p:nvPr/>
          </p:nvSpPr>
          <p:spPr>
            <a:xfrm>
              <a:off x="1712" y="1132"/>
              <a:ext cx="415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32" name="TextBox 13"/>
          <p:cNvSpPr txBox="1"/>
          <p:nvPr/>
        </p:nvSpPr>
        <p:spPr>
          <a:xfrm>
            <a:off x="7995391" y="3807962"/>
            <a:ext cx="2085587"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AsyncAPI</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37" name="图片 36" descr="15"/>
          <p:cNvPicPr>
            <a:picLocks noChangeAspect="1"/>
          </p:cNvPicPr>
          <p:nvPr/>
        </p:nvPicPr>
        <p:blipFill>
          <a:blip r:embed="rId5"/>
          <a:srcRect b="34443"/>
          <a:stretch>
            <a:fillRect/>
          </a:stretch>
        </p:blipFill>
        <p:spPr>
          <a:xfrm>
            <a:off x="-7620" y="5516245"/>
            <a:ext cx="12203430" cy="1350010"/>
          </a:xfrm>
          <a:prstGeom prst="rect">
            <a:avLst/>
          </a:prstGeom>
        </p:spPr>
      </p:pic>
      <p:pic>
        <p:nvPicPr>
          <p:cNvPr id="13" name="Picture 12" descr="A logo of a company&#10;&#10;Description automatically generated">
            <a:extLst>
              <a:ext uri="{FF2B5EF4-FFF2-40B4-BE49-F238E27FC236}">
                <a16:creationId xmlns:a16="http://schemas.microsoft.com/office/drawing/2014/main" id="{C8C980B0-E367-7722-A62E-09A5D369D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204" y="1754822"/>
            <a:ext cx="1841500" cy="1905000"/>
          </a:xfrm>
          <a:prstGeom prst="rect">
            <a:avLst/>
          </a:prstGeom>
        </p:spPr>
      </p:pic>
      <p:pic>
        <p:nvPicPr>
          <p:cNvPr id="39" name="Picture 38" descr="A blue and black logo&#10;&#10;Description automatically generated">
            <a:extLst>
              <a:ext uri="{FF2B5EF4-FFF2-40B4-BE49-F238E27FC236}">
                <a16:creationId xmlns:a16="http://schemas.microsoft.com/office/drawing/2014/main" id="{F904892E-EC19-1A0F-9026-6102B1A79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014" y="1600274"/>
            <a:ext cx="2814576" cy="1519871"/>
          </a:xfrm>
          <a:prstGeom prst="rect">
            <a:avLst/>
          </a:prstGeom>
        </p:spPr>
      </p:pic>
      <p:sp>
        <p:nvSpPr>
          <p:cNvPr id="40" name="TextBox 13">
            <a:extLst>
              <a:ext uri="{FF2B5EF4-FFF2-40B4-BE49-F238E27FC236}">
                <a16:creationId xmlns:a16="http://schemas.microsoft.com/office/drawing/2014/main" id="{D7B19100-857D-7D5B-14A6-6963CDCA5C7B}"/>
              </a:ext>
            </a:extLst>
          </p:cNvPr>
          <p:cNvSpPr txBox="1"/>
          <p:nvPr/>
        </p:nvSpPr>
        <p:spPr>
          <a:xfrm>
            <a:off x="2620010" y="3807962"/>
            <a:ext cx="1108075" cy="553998"/>
          </a:xfrm>
          <a:prstGeom prst="rect">
            <a:avLst/>
          </a:prstGeom>
          <a:noFill/>
        </p:spPr>
        <p:txBody>
          <a:bodyPr wrap="square" lIns="0" tIns="0" rIns="0" bIns="0">
            <a:spAutoFit/>
          </a:bodyPr>
          <a:lstStyle/>
          <a:p>
            <a:pPr algn="ctr" defTabSz="912495">
              <a:spcBef>
                <a:spcPct val="20000"/>
              </a:spcBef>
              <a:defRPr/>
            </a:pPr>
            <a:r>
              <a:rPr lang="en-US" sz="3600" b="1" dirty="0">
                <a:solidFill>
                  <a:schemeClr val="bg1"/>
                </a:solidFill>
                <a:ea typeface="字魂59号-创粗黑" panose="00000500000000000000" pitchFamily="2" charset="-122"/>
                <a:cs typeface="+mn-ea"/>
                <a:sym typeface="Arial" panose="020B0604020202020204" pitchFamily="34" charset="0"/>
              </a:rPr>
              <a:t>NATS</a:t>
            </a:r>
          </a:p>
        </p:txBody>
      </p:sp>
      <p:sp>
        <p:nvSpPr>
          <p:cNvPr id="41" name="TextBox 13">
            <a:extLst>
              <a:ext uri="{FF2B5EF4-FFF2-40B4-BE49-F238E27FC236}">
                <a16:creationId xmlns:a16="http://schemas.microsoft.com/office/drawing/2014/main" id="{D949CED6-3FC3-F481-610D-BEB68A65CEA9}"/>
              </a:ext>
            </a:extLst>
          </p:cNvPr>
          <p:cNvSpPr txBox="1"/>
          <p:nvPr/>
        </p:nvSpPr>
        <p:spPr>
          <a:xfrm>
            <a:off x="4693926" y="3835718"/>
            <a:ext cx="2516751"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CloudEvents</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43" name="Picture 42" descr="A logo of a company&#10;&#10;Description automatically generated">
            <a:extLst>
              <a:ext uri="{FF2B5EF4-FFF2-40B4-BE49-F238E27FC236}">
                <a16:creationId xmlns:a16="http://schemas.microsoft.com/office/drawing/2014/main" id="{AD474BB9-D4F9-7873-9F33-778F363B5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9298" y="1549400"/>
            <a:ext cx="1905000" cy="187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A005-ABD5-2767-CDCE-57144CBC54F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17CD93CC-4379-9730-3A3E-A32A16C20CF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29006944-A54D-34FB-9E66-BC33B23A1284}"/>
              </a:ext>
            </a:extLst>
          </p:cNvPr>
          <p:cNvSpPr txBox="1"/>
          <p:nvPr/>
        </p:nvSpPr>
        <p:spPr>
          <a:xfrm>
            <a:off x="5233193"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NATS</a:t>
            </a:r>
          </a:p>
        </p:txBody>
      </p:sp>
    </p:spTree>
    <p:custDataLst>
      <p:tags r:id="rId1"/>
    </p:custDataLst>
    <p:extLst>
      <p:ext uri="{BB962C8B-B14F-4D97-AF65-F5344CB8AC3E}">
        <p14:creationId xmlns:p14="http://schemas.microsoft.com/office/powerpoint/2010/main" val="86619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TotalTime>
  <Words>1924</Words>
  <Application>Microsoft Macintosh PowerPoint</Application>
  <PresentationFormat>Widescreen</PresentationFormat>
  <Paragraphs>167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Artur Ciocanu</cp:lastModifiedBy>
  <cp:revision>45</cp:revision>
  <dcterms:created xsi:type="dcterms:W3CDTF">2019-04-30T15:06:07Z</dcterms:created>
  <dcterms:modified xsi:type="dcterms:W3CDTF">2024-09-17T12:35:17Z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